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62" r:id="rId4"/>
    <p:sldId id="264" r:id="rId5"/>
    <p:sldId id="322" r:id="rId6"/>
    <p:sldId id="308" r:id="rId7"/>
    <p:sldId id="309" r:id="rId8"/>
    <p:sldId id="326" r:id="rId9"/>
    <p:sldId id="297" r:id="rId10"/>
    <p:sldId id="260" r:id="rId11"/>
    <p:sldId id="325" r:id="rId12"/>
    <p:sldId id="310" r:id="rId13"/>
    <p:sldId id="268" r:id="rId14"/>
    <p:sldId id="269" r:id="rId15"/>
    <p:sldId id="291" r:id="rId16"/>
    <p:sldId id="292" r:id="rId17"/>
    <p:sldId id="280" r:id="rId18"/>
    <p:sldId id="311" r:id="rId19"/>
    <p:sldId id="312" r:id="rId20"/>
    <p:sldId id="315" r:id="rId21"/>
    <p:sldId id="278" r:id="rId22"/>
    <p:sldId id="320" r:id="rId23"/>
    <p:sldId id="321" r:id="rId24"/>
    <p:sldId id="284" r:id="rId25"/>
    <p:sldId id="285" r:id="rId26"/>
    <p:sldId id="286" r:id="rId27"/>
    <p:sldId id="287" r:id="rId28"/>
    <p:sldId id="288" r:id="rId29"/>
    <p:sldId id="289" r:id="rId30"/>
    <p:sldId id="317" r:id="rId31"/>
    <p:sldId id="302" r:id="rId32"/>
    <p:sldId id="303" r:id="rId33"/>
    <p:sldId id="316" r:id="rId34"/>
    <p:sldId id="324" r:id="rId35"/>
    <p:sldId id="319" r:id="rId36"/>
    <p:sldId id="323" r:id="rId37"/>
    <p:sldId id="318" r:id="rId38"/>
    <p:sldId id="305" r:id="rId39"/>
    <p:sldId id="30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60" d="100"/>
          <a:sy n="60" d="100"/>
        </p:scale>
        <p:origin x="-1656" y="-3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layout/>
    </c:title>
    <c:plotArea>
      <c:layout>
        <c:manualLayout>
          <c:layoutTarget val="inner"/>
          <c:xMode val="edge"/>
          <c:yMode val="edge"/>
          <c:x val="3.1479609824891293E-2"/>
          <c:y val="0"/>
          <c:w val="0.92118345281466674"/>
          <c:h val="1"/>
        </c:manualLayout>
      </c:layout>
      <c:ofPieChart>
        <c:ofPieType val="pie"/>
        <c:varyColors val="1"/>
        <c:ser>
          <c:idx val="0"/>
          <c:order val="0"/>
          <c:tx>
            <c:strRef>
              <c:f>Sheet1!$B$1</c:f>
              <c:strCache>
                <c:ptCount val="1"/>
                <c:pt idx="0">
                  <c:v>workforce</c:v>
                </c:pt>
              </c:strCache>
            </c:strRef>
          </c:tx>
          <c:dLbls>
            <c:txPr>
              <a:bodyPr/>
              <a:lstStyle/>
              <a:p>
                <a:pPr>
                  <a:defRPr sz="1600"/>
                </a:pPr>
                <a:endParaRPr lang="en-US"/>
              </a:p>
            </c:txPr>
            <c:showVal val="1"/>
            <c:showLeaderLines val="1"/>
          </c:dLbls>
          <c:cat>
            <c:strRef>
              <c:f>Sheet1!$A$2:$A$5</c:f>
              <c:strCache>
                <c:ptCount val="4"/>
                <c:pt idx="0">
                  <c:v>organized</c:v>
                </c:pt>
                <c:pt idx="1">
                  <c:v>unorganized </c:v>
                </c:pt>
                <c:pt idx="2">
                  <c:v>Public</c:v>
                </c:pt>
                <c:pt idx="3">
                  <c:v>Private</c:v>
                </c:pt>
              </c:strCache>
            </c:strRef>
          </c:cat>
          <c:val>
            <c:numRef>
              <c:f>Sheet1!$B$2:$B$5</c:f>
              <c:numCache>
                <c:formatCode>General</c:formatCode>
                <c:ptCount val="4"/>
                <c:pt idx="1">
                  <c:v>94</c:v>
                </c:pt>
                <c:pt idx="2">
                  <c:v>4</c:v>
                </c:pt>
                <c:pt idx="3">
                  <c:v>2</c:v>
                </c:pt>
              </c:numCache>
            </c:numRef>
          </c:val>
        </c:ser>
        <c:gapWidth val="100"/>
        <c:secondPieSize val="75"/>
        <c:serLines/>
      </c:ofPieChart>
    </c:plotArea>
    <c:legend>
      <c:legendPos val="r"/>
      <c:layout>
        <c:manualLayout>
          <c:xMode val="edge"/>
          <c:yMode val="edge"/>
          <c:x val="2.8011125474987273E-2"/>
          <c:y val="0.85528351924759405"/>
          <c:w val="0.96950131233595804"/>
          <c:h val="0.14351268591426075"/>
        </c:manualLayout>
      </c:layout>
      <c:txPr>
        <a:bodyPr/>
        <a:lstStyle/>
        <a:p>
          <a:pPr>
            <a:defRPr sz="1800"/>
          </a:pPr>
          <a:endParaRPr lang="en-US"/>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DF5C59-CA9B-4BD9-8D2D-6DC8E014F4A3}" type="datetimeFigureOut">
              <a:rPr lang="en-US" smtClean="0"/>
              <a:pPr/>
              <a:t>1/22/2016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1F825F-4EC2-41BF-8907-D70912F6F1B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'VARISHTHA PENSION BIMA YOJANA' </a:t>
            </a:r>
            <a:r>
              <a:rPr lang="en-US" dirty="0" smtClean="0"/>
              <a:t>is a Government subsidized scheme announced for Indian Citizens aged 55 years and above, in the Union Budget 2003-04. The scheme will provide an Annual return of 9%.</a:t>
            </a:r>
          </a:p>
          <a:p>
            <a:r>
              <a:rPr lang="en-US" b="1" dirty="0" smtClean="0"/>
              <a:t>Benefits</a:t>
            </a:r>
            <a:endParaRPr lang="en-US" dirty="0" smtClean="0"/>
          </a:p>
          <a:p>
            <a:r>
              <a:rPr lang="en-US" dirty="0" smtClean="0"/>
              <a:t>Pension during the lifetime of the pensioner. </a:t>
            </a:r>
          </a:p>
          <a:p>
            <a:r>
              <a:rPr lang="en-US" dirty="0" smtClean="0"/>
              <a:t>In the event of unfortunate demise of the pensioner, purchase price will be returned to the nominee/legal heir of the pensioner. </a:t>
            </a:r>
          </a:p>
          <a:p>
            <a:r>
              <a:rPr lang="en-US" dirty="0" smtClean="0"/>
              <a:t>Exit option available after 15 years. </a:t>
            </a:r>
          </a:p>
          <a:p>
            <a:r>
              <a:rPr lang="en-US" dirty="0" smtClean="0"/>
              <a:t>Loan facility available to the extent of 75% of purchase price after 3 years.</a:t>
            </a:r>
            <a:br>
              <a:rPr lang="en-US" dirty="0" smtClean="0"/>
            </a:br>
            <a:r>
              <a:rPr lang="en-US" b="1" dirty="0" smtClean="0"/>
              <a:t>Note: </a:t>
            </a:r>
            <a:r>
              <a:rPr lang="en-US" b="1" dirty="0" err="1" smtClean="0"/>
              <a:t>Therate</a:t>
            </a:r>
            <a:r>
              <a:rPr lang="en-US" b="1" dirty="0" smtClean="0"/>
              <a:t> of interest on loan is 10.5%. The interest rate on loan would be decided by LIC from time to time.</a:t>
            </a:r>
            <a:r>
              <a:rPr lang="en-US" dirty="0" smtClean="0"/>
              <a:t> </a:t>
            </a:r>
          </a:p>
          <a:p>
            <a:r>
              <a:rPr lang="en-US" dirty="0" smtClean="0"/>
              <a:t>Minimum &amp; Maximum pension: 250 -2000 per month</a:t>
            </a:r>
          </a:p>
          <a:p>
            <a:r>
              <a:rPr lang="en-US" dirty="0" smtClean="0"/>
              <a:t>Premium: Only Single Premium is payable.</a:t>
            </a:r>
            <a:br>
              <a:rPr lang="en-US" dirty="0" smtClean="0"/>
            </a:br>
            <a:endParaRPr lang="en-US" dirty="0" smtClean="0"/>
          </a:p>
          <a:p>
            <a:pPr>
              <a:buFont typeface="Arial" pitchFamily="34" charset="0"/>
              <a:buChar char="•"/>
            </a:pPr>
            <a:r>
              <a:rPr lang="en-US" b="1" dirty="0" smtClean="0"/>
              <a:t>The NREG Act 2005</a:t>
            </a:r>
            <a:r>
              <a:rPr lang="en-US" dirty="0" smtClean="0"/>
              <a:t> provides enhancement of livelihood security, giving </a:t>
            </a:r>
            <a:r>
              <a:rPr lang="en-US" dirty="0" err="1" smtClean="0"/>
              <a:t>atleast</a:t>
            </a:r>
            <a:r>
              <a:rPr lang="en-US" dirty="0" smtClean="0"/>
              <a:t> 100 days of guaranteed wage employment in every financial year to every household, whose adult members volunteer to do unskilled manual work. </a:t>
            </a:r>
            <a:r>
              <a:rPr lang="en-US" dirty="0" err="1" smtClean="0"/>
              <a:t>Panchayats</a:t>
            </a:r>
            <a:r>
              <a:rPr lang="en-US" dirty="0" smtClean="0"/>
              <a:t> at districts, intermediate and village levels will be the principal authorities for planning and implementation of the scheme.</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'VARISHTHA PENSION BIMA YOJANA' </a:t>
            </a:r>
            <a:r>
              <a:rPr lang="en-US" dirty="0" smtClean="0"/>
              <a:t>is a Government subsidized scheme announced for Indian Citizens aged 55 years and above, in the Union Budget 2003-04. The scheme will provide an Annual return of 9%.</a:t>
            </a:r>
          </a:p>
          <a:p>
            <a:r>
              <a:rPr lang="en-US" b="1" dirty="0" smtClean="0"/>
              <a:t>Benefits</a:t>
            </a:r>
            <a:endParaRPr lang="en-US" dirty="0" smtClean="0"/>
          </a:p>
          <a:p>
            <a:r>
              <a:rPr lang="en-US" dirty="0" smtClean="0"/>
              <a:t>Pension during the lifetime of the pensioner. </a:t>
            </a:r>
          </a:p>
          <a:p>
            <a:r>
              <a:rPr lang="en-US" dirty="0" smtClean="0"/>
              <a:t>In the event of unfortunate demise of the pensioner, purchase price will be returned to the nominee/legal heir of the pensioner. </a:t>
            </a:r>
          </a:p>
          <a:p>
            <a:r>
              <a:rPr lang="en-US" dirty="0" smtClean="0"/>
              <a:t>Exit option available after 15 years. </a:t>
            </a:r>
          </a:p>
          <a:p>
            <a:r>
              <a:rPr lang="en-US" dirty="0" smtClean="0"/>
              <a:t>Loan facility available to the extent of 75% of purchase price after 3 years.</a:t>
            </a:r>
            <a:br>
              <a:rPr lang="en-US" dirty="0" smtClean="0"/>
            </a:br>
            <a:r>
              <a:rPr lang="en-US" b="1" dirty="0" smtClean="0"/>
              <a:t>Note: </a:t>
            </a:r>
            <a:r>
              <a:rPr lang="en-US" b="1" dirty="0" err="1" smtClean="0"/>
              <a:t>Therate</a:t>
            </a:r>
            <a:r>
              <a:rPr lang="en-US" b="1" dirty="0" smtClean="0"/>
              <a:t> of interest on loan is 10.5%. The interest rate on loan would be decided by LIC from time to time.</a:t>
            </a:r>
            <a:r>
              <a:rPr lang="en-US" dirty="0" smtClean="0"/>
              <a:t> </a:t>
            </a:r>
          </a:p>
          <a:p>
            <a:r>
              <a:rPr lang="en-US" dirty="0" smtClean="0"/>
              <a:t>Minimum &amp; Maximum pension: 250 -2000 per month</a:t>
            </a:r>
          </a:p>
          <a:p>
            <a:r>
              <a:rPr lang="en-US" dirty="0" smtClean="0"/>
              <a:t>Premium: Only Single Premium is payable.</a:t>
            </a:r>
            <a:br>
              <a:rPr lang="en-US" dirty="0" smtClean="0"/>
            </a:br>
            <a:endParaRPr lang="en-US" dirty="0" smtClean="0"/>
          </a:p>
          <a:p>
            <a:pPr>
              <a:buFont typeface="Arial" pitchFamily="34" charset="0"/>
              <a:buChar char="•"/>
            </a:pPr>
            <a:r>
              <a:rPr lang="en-US" b="1" dirty="0" smtClean="0"/>
              <a:t>The NREG Act 2005</a:t>
            </a:r>
            <a:r>
              <a:rPr lang="en-US" dirty="0" smtClean="0"/>
              <a:t> provides enhancement of livelihood security, giving </a:t>
            </a:r>
            <a:r>
              <a:rPr lang="en-US" dirty="0" err="1" smtClean="0"/>
              <a:t>atleast</a:t>
            </a:r>
            <a:r>
              <a:rPr lang="en-US" dirty="0" smtClean="0"/>
              <a:t> 100 days of guaranteed wage employment in every financial year to every household, whose adult members volunteer to do unskilled manual work. </a:t>
            </a:r>
            <a:r>
              <a:rPr lang="en-US" dirty="0" err="1" smtClean="0"/>
              <a:t>Panchayats</a:t>
            </a:r>
            <a:r>
              <a:rPr lang="en-US" dirty="0" smtClean="0"/>
              <a:t> at districts, intermediate and village levels will be the principal authorities for planning and implementation of the scheme.</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two life insurance schemes</a:t>
            </a:r>
          </a:p>
          <a:p>
            <a:r>
              <a:rPr lang="en-US" sz="1200" kern="1200" baseline="0" dirty="0" smtClean="0">
                <a:solidFill>
                  <a:schemeClr val="tx1"/>
                </a:solidFill>
                <a:latin typeface="+mn-lt"/>
                <a:ea typeface="+mn-ea"/>
                <a:cs typeface="+mn-cs"/>
              </a:rPr>
              <a:t>operated by Life Insurance Corporation (LIC) that</a:t>
            </a:r>
          </a:p>
          <a:p>
            <a:r>
              <a:rPr lang="en-US" sz="1200" kern="1200" baseline="0" dirty="0" smtClean="0">
                <a:solidFill>
                  <a:schemeClr val="tx1"/>
                </a:solidFill>
                <a:latin typeface="+mn-lt"/>
                <a:ea typeface="+mn-ea"/>
                <a:cs typeface="+mn-cs"/>
              </a:rPr>
              <a:t>are making headway among the people below and</a:t>
            </a:r>
          </a:p>
          <a:p>
            <a:r>
              <a:rPr lang="en-US" sz="1200" kern="1200" baseline="0" dirty="0" smtClean="0">
                <a:solidFill>
                  <a:schemeClr val="tx1"/>
                </a:solidFill>
                <a:latin typeface="+mn-lt"/>
                <a:ea typeface="+mn-ea"/>
                <a:cs typeface="+mn-cs"/>
              </a:rPr>
              <a:t>marginally above the poverty line viz., ‘</a:t>
            </a:r>
            <a:r>
              <a:rPr lang="en-US" sz="1200" kern="1200" baseline="0" dirty="0" err="1" smtClean="0">
                <a:solidFill>
                  <a:schemeClr val="tx1"/>
                </a:solidFill>
                <a:latin typeface="+mn-lt"/>
                <a:ea typeface="+mn-ea"/>
                <a:cs typeface="+mn-cs"/>
              </a:rPr>
              <a:t>Janashree</a:t>
            </a:r>
            <a:endParaRPr lang="en-US" sz="1200" kern="1200" baseline="0" dirty="0" smtClean="0">
              <a:solidFill>
                <a:schemeClr val="tx1"/>
              </a:solidFill>
              <a:latin typeface="+mn-lt"/>
              <a:ea typeface="+mn-ea"/>
              <a:cs typeface="+mn-cs"/>
            </a:endParaRPr>
          </a:p>
          <a:p>
            <a:r>
              <a:rPr lang="en-US" sz="1200" kern="1200" baseline="0" dirty="0" err="1" smtClean="0">
                <a:solidFill>
                  <a:schemeClr val="tx1"/>
                </a:solidFill>
                <a:latin typeface="+mn-lt"/>
                <a:ea typeface="+mn-ea"/>
                <a:cs typeface="+mn-cs"/>
              </a:rPr>
              <a:t>Bima</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Yojana</a:t>
            </a:r>
            <a:r>
              <a:rPr lang="en-US" sz="1200" kern="1200" baseline="0" dirty="0" smtClean="0">
                <a:solidFill>
                  <a:schemeClr val="tx1"/>
                </a:solidFill>
                <a:latin typeface="+mn-lt"/>
                <a:ea typeface="+mn-ea"/>
                <a:cs typeface="+mn-cs"/>
              </a:rPr>
              <a:t>’ for the rural poor and the ‘</a:t>
            </a:r>
            <a:r>
              <a:rPr lang="en-US" sz="1200" kern="1200" baseline="0" dirty="0" err="1" smtClean="0">
                <a:solidFill>
                  <a:schemeClr val="tx1"/>
                </a:solidFill>
                <a:latin typeface="+mn-lt"/>
                <a:ea typeface="+mn-ea"/>
                <a:cs typeface="+mn-cs"/>
              </a:rPr>
              <a:t>Aam</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Aadmi</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Insurance Scheme’ for the landless agricultural </a:t>
            </a:r>
            <a:r>
              <a:rPr lang="en-US" sz="1200" kern="1200" baseline="0" dirty="0" err="1" smtClean="0">
                <a:solidFill>
                  <a:schemeClr val="tx1"/>
                </a:solidFill>
                <a:latin typeface="+mn-lt"/>
                <a:ea typeface="+mn-ea"/>
                <a:cs typeface="+mn-cs"/>
              </a:rPr>
              <a:t>labour</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These two schemes under which the premium is</a:t>
            </a:r>
          </a:p>
          <a:p>
            <a:r>
              <a:rPr lang="en-US" sz="1200" kern="1200" baseline="0" dirty="0" smtClean="0">
                <a:solidFill>
                  <a:schemeClr val="tx1"/>
                </a:solidFill>
                <a:latin typeface="+mn-lt"/>
                <a:ea typeface="+mn-ea"/>
                <a:cs typeface="+mn-cs"/>
              </a:rPr>
              <a:t>contributed by the Centre and the State Governments</a:t>
            </a:r>
          </a:p>
          <a:p>
            <a:r>
              <a:rPr lang="en-US" sz="1200" kern="1200" baseline="0" dirty="0" smtClean="0">
                <a:solidFill>
                  <a:schemeClr val="tx1"/>
                </a:solidFill>
                <a:latin typeface="+mn-lt"/>
                <a:ea typeface="+mn-ea"/>
                <a:cs typeface="+mn-cs"/>
              </a:rPr>
              <a:t>in equal proportions provide significant supplementation</a:t>
            </a:r>
          </a:p>
          <a:p>
            <a:r>
              <a:rPr lang="en-US" sz="1200" kern="1200" baseline="0" dirty="0" smtClean="0">
                <a:solidFill>
                  <a:schemeClr val="tx1"/>
                </a:solidFill>
                <a:latin typeface="+mn-lt"/>
                <a:ea typeface="+mn-ea"/>
                <a:cs typeface="+mn-cs"/>
              </a:rPr>
              <a:t>to the Family Benefit Scheme with enhanced</a:t>
            </a:r>
          </a:p>
          <a:p>
            <a:r>
              <a:rPr lang="en-US" sz="1200" kern="1200" baseline="0" dirty="0" smtClean="0">
                <a:solidFill>
                  <a:schemeClr val="tx1"/>
                </a:solidFill>
                <a:latin typeface="+mn-lt"/>
                <a:ea typeface="+mn-ea"/>
                <a:cs typeface="+mn-cs"/>
              </a:rPr>
              <a:t>benefits on death, accidental death, and disability for</a:t>
            </a:r>
          </a:p>
          <a:p>
            <a:r>
              <a:rPr lang="en-US" sz="1200" kern="1200" baseline="0" dirty="0" smtClean="0">
                <a:solidFill>
                  <a:schemeClr val="tx1"/>
                </a:solidFill>
                <a:latin typeface="+mn-lt"/>
                <a:ea typeface="+mn-ea"/>
                <a:cs typeface="+mn-cs"/>
              </a:rPr>
              <a:t>the persons insured in the BPL families</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 that is, </a:t>
            </a:r>
            <a:r>
              <a:rPr lang="en-US" sz="1200" dirty="0" err="1" smtClean="0"/>
              <a:t>beedi</a:t>
            </a:r>
            <a:endParaRPr lang="en-US" sz="1200" dirty="0" smtClean="0"/>
          </a:p>
          <a:p>
            <a:r>
              <a:rPr lang="en-US" sz="1200" dirty="0" smtClean="0"/>
              <a:t>workers, brick-kiln workers, carpenters, cobblers, fishermen,</a:t>
            </a:r>
          </a:p>
          <a:p>
            <a:r>
              <a:rPr lang="en-US" sz="1200" dirty="0" err="1" smtClean="0"/>
              <a:t>hamals</a:t>
            </a:r>
            <a:r>
              <a:rPr lang="en-US" sz="1200" dirty="0" smtClean="0"/>
              <a:t>, handicraft artisans, handloom weavers,</a:t>
            </a:r>
          </a:p>
          <a:p>
            <a:r>
              <a:rPr lang="en-US" sz="1200" dirty="0" smtClean="0"/>
              <a:t>handloom and </a:t>
            </a:r>
            <a:r>
              <a:rPr lang="en-US" sz="1200" dirty="0" err="1" smtClean="0"/>
              <a:t>khadi</a:t>
            </a:r>
            <a:r>
              <a:rPr lang="en-US" sz="1200" dirty="0" smtClean="0"/>
              <a:t> weavers, lady tailors, leather</a:t>
            </a:r>
          </a:p>
          <a:p>
            <a:r>
              <a:rPr lang="en-US" sz="1200" dirty="0" smtClean="0"/>
              <a:t>and tannery workers, </a:t>
            </a:r>
            <a:r>
              <a:rPr lang="en-US" sz="1200" dirty="0" err="1" smtClean="0"/>
              <a:t>papad</a:t>
            </a:r>
            <a:r>
              <a:rPr lang="en-US" sz="1200" dirty="0" smtClean="0"/>
              <a:t> workers attached to</a:t>
            </a:r>
          </a:p>
          <a:p>
            <a:r>
              <a:rPr lang="en-US" sz="1200" dirty="0" smtClean="0"/>
              <a:t>Self-Employed Women’s Association (SEWA), physically</a:t>
            </a:r>
          </a:p>
          <a:p>
            <a:r>
              <a:rPr lang="en-US" sz="1200" dirty="0" smtClean="0"/>
              <a:t>handicapped self-employed persons, primary</a:t>
            </a:r>
          </a:p>
          <a:p>
            <a:r>
              <a:rPr lang="en-US" sz="1200" dirty="0" smtClean="0"/>
              <a:t>milk producers, rickshaw pullers/auto drivers, </a:t>
            </a:r>
            <a:r>
              <a:rPr lang="en-US" sz="1200" dirty="0" err="1" smtClean="0"/>
              <a:t>safai</a:t>
            </a:r>
            <a:endParaRPr lang="en-US" sz="1200" dirty="0" smtClean="0"/>
          </a:p>
          <a:p>
            <a:r>
              <a:rPr lang="en-US" sz="1200" dirty="0" err="1" smtClean="0"/>
              <a:t>karmcharies</a:t>
            </a:r>
            <a:r>
              <a:rPr lang="en-US" sz="1200" dirty="0" smtClean="0"/>
              <a:t>, salt growers, </a:t>
            </a:r>
            <a:r>
              <a:rPr lang="en-US" sz="1200" dirty="0" err="1" smtClean="0"/>
              <a:t>tendu</a:t>
            </a:r>
            <a:r>
              <a:rPr lang="en-US" sz="1200" dirty="0" smtClean="0"/>
              <a:t> leaf collectors,</a:t>
            </a:r>
          </a:p>
          <a:p>
            <a:r>
              <a:rPr lang="en-US" sz="1200" dirty="0" smtClean="0"/>
              <a:t>urban poor, forest workers, sericulture, toddy tappers,</a:t>
            </a:r>
          </a:p>
          <a:p>
            <a:r>
              <a:rPr lang="en-US" sz="1200" dirty="0" err="1" smtClean="0"/>
              <a:t>powerloom</a:t>
            </a:r>
            <a:r>
              <a:rPr lang="en-US" sz="1200" dirty="0" smtClean="0"/>
              <a:t> workers, women in remote rural hill</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rural.nic.i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990600"/>
            <a:ext cx="3886200" cy="1470025"/>
          </a:xfrm>
        </p:spPr>
        <p:txBody>
          <a:bodyPr/>
          <a:lstStyle/>
          <a:p>
            <a:pPr algn="l"/>
            <a:r>
              <a:rPr lang="en-US" b="1" i="1" dirty="0" smtClean="0"/>
              <a:t>Social Security</a:t>
            </a:r>
            <a:endParaRPr lang="en-US" b="1" i="1" dirty="0"/>
          </a:p>
        </p:txBody>
      </p:sp>
      <p:sp>
        <p:nvSpPr>
          <p:cNvPr id="3" name="Subtitle 2"/>
          <p:cNvSpPr>
            <a:spLocks noGrp="1"/>
          </p:cNvSpPr>
          <p:nvPr>
            <p:ph type="subTitle" idx="1"/>
          </p:nvPr>
        </p:nvSpPr>
        <p:spPr>
          <a:xfrm>
            <a:off x="2743200" y="5105400"/>
            <a:ext cx="6400800" cy="1752600"/>
          </a:xfrm>
        </p:spPr>
        <p:txBody>
          <a:bodyPr>
            <a:normAutofit/>
          </a:bodyPr>
          <a:lstStyle/>
          <a:p>
            <a:pPr algn="r"/>
            <a:r>
              <a:rPr lang="en-US" sz="2800" dirty="0" smtClean="0"/>
              <a:t>By Dr </a:t>
            </a:r>
            <a:r>
              <a:rPr lang="en-US" sz="2800" dirty="0" err="1" smtClean="0"/>
              <a:t>Snehal</a:t>
            </a:r>
            <a:endParaRPr lang="en-US" sz="2800" dirty="0" smtClean="0"/>
          </a:p>
          <a:p>
            <a:pPr algn="r"/>
            <a:r>
              <a:rPr lang="en-US" sz="2800" dirty="0" smtClean="0"/>
              <a:t>Moderator Dr </a:t>
            </a:r>
            <a:r>
              <a:rPr lang="en-US" sz="2800" dirty="0" err="1" smtClean="0"/>
              <a:t>Ramesh</a:t>
            </a:r>
            <a:r>
              <a:rPr lang="en-US" sz="2800" dirty="0" smtClean="0"/>
              <a:t> </a:t>
            </a:r>
            <a:r>
              <a:rPr lang="en-US" sz="2800" dirty="0" err="1" smtClean="0"/>
              <a:t>Pawar</a:t>
            </a:r>
            <a:r>
              <a:rPr lang="en-US" sz="2800" dirty="0" smtClean="0"/>
              <a:t> </a:t>
            </a:r>
          </a:p>
          <a:p>
            <a:pPr algn="r"/>
            <a:endParaRPr lang="en-US" sz="2800" dirty="0"/>
          </a:p>
        </p:txBody>
      </p:sp>
      <p:pic>
        <p:nvPicPr>
          <p:cNvPr id="36866" name="Picture 2" descr="http://economictimes.indiatimes.com/photo/18350838.cms"/>
          <p:cNvPicPr>
            <a:picLocks noChangeAspect="1" noChangeArrowheads="1"/>
          </p:cNvPicPr>
          <p:nvPr/>
        </p:nvPicPr>
        <p:blipFill>
          <a:blip r:embed="rId2" cstate="print"/>
          <a:srcRect/>
          <a:stretch>
            <a:fillRect/>
          </a:stretch>
        </p:blipFill>
        <p:spPr bwMode="auto">
          <a:xfrm>
            <a:off x="4191000" y="0"/>
            <a:ext cx="4953000" cy="3883982"/>
          </a:xfrm>
          <a:prstGeom prst="rect">
            <a:avLst/>
          </a:prstGeom>
          <a:noFill/>
        </p:spPr>
      </p:pic>
      <p:pic>
        <p:nvPicPr>
          <p:cNvPr id="36868" name="Picture 4" descr="http://www.siliconindia.com:81/news/newsimages/special/fnT85hNm.jpeg"/>
          <p:cNvPicPr>
            <a:picLocks noChangeAspect="1" noChangeArrowheads="1"/>
          </p:cNvPicPr>
          <p:nvPr/>
        </p:nvPicPr>
        <p:blipFill>
          <a:blip r:embed="rId3" cstate="print"/>
          <a:srcRect/>
          <a:stretch>
            <a:fillRect/>
          </a:stretch>
        </p:blipFill>
        <p:spPr bwMode="auto">
          <a:xfrm>
            <a:off x="0" y="3886200"/>
            <a:ext cx="4477871" cy="2971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81000" y="-304800"/>
            <a:ext cx="8229600" cy="1143000"/>
          </a:xfrm>
        </p:spPr>
        <p:txBody>
          <a:bodyPr>
            <a:normAutofit/>
          </a:bodyPr>
          <a:lstStyle/>
          <a:p>
            <a:pPr algn="ctr" eaLnBrk="1" hangingPunct="1"/>
            <a:r>
              <a:rPr lang="en-US" sz="2400" b="1" dirty="0" smtClean="0">
                <a:latin typeface="Times New Roman" pitchFamily="18" charset="0"/>
                <a:cs typeface="Times New Roman" pitchFamily="18" charset="0"/>
              </a:rPr>
              <a:t>Approaches to social security</a:t>
            </a:r>
            <a:endParaRPr lang="en-US" sz="2400" dirty="0" smtClean="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52400" y="609600"/>
          <a:ext cx="8839200" cy="5867399"/>
        </p:xfrm>
        <a:graphic>
          <a:graphicData uri="http://schemas.openxmlformats.org/drawingml/2006/table">
            <a:tbl>
              <a:tblPr firstRow="1" bandRow="1">
                <a:tableStyleId>{00A15C55-8517-42AA-B614-E9B94910E393}</a:tableStyleId>
              </a:tblPr>
              <a:tblGrid>
                <a:gridCol w="4419600"/>
                <a:gridCol w="4419600"/>
              </a:tblGrid>
              <a:tr h="476195">
                <a:tc>
                  <a:txBody>
                    <a:bodyPr/>
                    <a:lstStyle/>
                    <a:p>
                      <a:pPr marL="0" marR="0" algn="ctr">
                        <a:lnSpc>
                          <a:spcPct val="115000"/>
                        </a:lnSpc>
                        <a:spcBef>
                          <a:spcPts val="0"/>
                        </a:spcBef>
                        <a:spcAft>
                          <a:spcPts val="0"/>
                        </a:spcAft>
                      </a:pPr>
                      <a:r>
                        <a:rPr lang="en-US" sz="2000" dirty="0">
                          <a:solidFill>
                            <a:schemeClr val="tx1"/>
                          </a:solidFill>
                          <a:latin typeface="Times New Roman" pitchFamily="18" charset="0"/>
                          <a:cs typeface="Times New Roman" pitchFamily="18" charset="0"/>
                        </a:rPr>
                        <a:t>Social Assistance</a:t>
                      </a:r>
                      <a:endParaRPr lang="en-US" sz="2000" b="1"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dirty="0">
                          <a:solidFill>
                            <a:schemeClr val="tx1"/>
                          </a:solidFill>
                          <a:latin typeface="Times New Roman" pitchFamily="18" charset="0"/>
                          <a:cs typeface="Times New Roman" pitchFamily="18" charset="0"/>
                        </a:rPr>
                        <a:t>Social Insurance</a:t>
                      </a:r>
                      <a:endParaRPr lang="en-US" sz="2000" b="1" dirty="0">
                        <a:solidFill>
                          <a:schemeClr val="tx1"/>
                        </a:solidFill>
                        <a:latin typeface="Times New Roman" pitchFamily="18" charset="0"/>
                        <a:ea typeface="Times New Roman"/>
                        <a:cs typeface="Times New Roman" pitchFamily="18" charset="0"/>
                      </a:endParaRPr>
                    </a:p>
                  </a:txBody>
                  <a:tcPr marL="68580" marR="68580" marT="0" marB="0"/>
                </a:tc>
              </a:tr>
              <a:tr h="476195">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Non-contributory</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Financed by contributions</a:t>
                      </a:r>
                      <a:endParaRPr lang="en-US" sz="2000" dirty="0">
                        <a:latin typeface="Times New Roman" pitchFamily="18" charset="0"/>
                        <a:ea typeface="Times New Roman"/>
                        <a:cs typeface="Times New Roman" pitchFamily="18" charset="0"/>
                      </a:endParaRPr>
                    </a:p>
                  </a:txBody>
                  <a:tcPr marL="68580" marR="68580" marT="0" marB="0"/>
                </a:tc>
              </a:tr>
              <a:tr h="900206">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Receives benefits either in cash or in-kind in the form of food aid</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Worker is actively involved in economic planning for his future</a:t>
                      </a:r>
                      <a:endParaRPr lang="en-US" sz="2000" dirty="0">
                        <a:latin typeface="Times New Roman" pitchFamily="18" charset="0"/>
                        <a:ea typeface="Times New Roman"/>
                        <a:cs typeface="Times New Roman" pitchFamily="18" charset="0"/>
                      </a:endParaRPr>
                    </a:p>
                  </a:txBody>
                  <a:tcPr marL="68580" marR="68580" marT="0" marB="0"/>
                </a:tc>
              </a:tr>
              <a:tr h="900206">
                <a:tc>
                  <a:txBody>
                    <a:bodyPr/>
                    <a:lstStyle/>
                    <a:p>
                      <a:pPr marL="0" marR="0" algn="l">
                        <a:lnSpc>
                          <a:spcPct val="115000"/>
                        </a:lnSpc>
                        <a:spcBef>
                          <a:spcPts val="0"/>
                        </a:spcBef>
                        <a:spcAft>
                          <a:spcPts val="0"/>
                        </a:spcAft>
                      </a:pPr>
                      <a:r>
                        <a:rPr lang="en-US" sz="2000" dirty="0">
                          <a:latin typeface="Times New Roman" pitchFamily="18" charset="0"/>
                          <a:cs typeface="Times New Roman" pitchFamily="18" charset="0"/>
                        </a:rPr>
                        <a:t>Involves a feeling of charity, sympathy</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Inculcates a sense of responsibility for future planning</a:t>
                      </a:r>
                      <a:endParaRPr lang="en-US" sz="2000" dirty="0">
                        <a:latin typeface="Times New Roman" pitchFamily="18" charset="0"/>
                        <a:ea typeface="Times New Roman"/>
                        <a:cs typeface="Times New Roman" pitchFamily="18" charset="0"/>
                      </a:endParaRPr>
                    </a:p>
                  </a:txBody>
                  <a:tcPr marL="68580" marR="68580" marT="0" marB="0"/>
                </a:tc>
              </a:tr>
              <a:tr h="1350308">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Designed to supplement the incomes of particularly vulnerable groups (elderly and dis­abled)</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Provide for various contingencies that interrupt or stop earnings </a:t>
                      </a:r>
                      <a:endParaRPr lang="en-US" sz="2000" dirty="0">
                        <a:latin typeface="Times New Roman" pitchFamily="18" charset="0"/>
                        <a:ea typeface="Times New Roman"/>
                        <a:cs typeface="Times New Roman" pitchFamily="18" charset="0"/>
                      </a:endParaRPr>
                    </a:p>
                  </a:txBody>
                  <a:tcPr marL="68580" marR="68580" marT="0" marB="0"/>
                </a:tc>
              </a:tr>
              <a:tr h="1764289">
                <a:tc>
                  <a:txBody>
                    <a:bodyPr/>
                    <a:lstStyle/>
                    <a:p>
                      <a:pPr marL="0" marR="0" lvl="0" algn="l">
                        <a:lnSpc>
                          <a:spcPct val="115000"/>
                        </a:lnSpc>
                        <a:spcBef>
                          <a:spcPts val="0"/>
                        </a:spcBef>
                        <a:spcAft>
                          <a:spcPts val="0"/>
                        </a:spcAft>
                        <a:buFont typeface="Arial" pitchFamily="34" charset="0"/>
                        <a:buNone/>
                      </a:pPr>
                      <a:r>
                        <a:rPr lang="en-US" sz="2000" dirty="0" smtClean="0">
                          <a:latin typeface="Times New Roman" pitchFamily="18" charset="0"/>
                          <a:cs typeface="Times New Roman" pitchFamily="18" charset="0"/>
                        </a:rPr>
                        <a:t>Example: </a:t>
                      </a:r>
                      <a:endParaRPr lang="en-US" sz="2000" dirty="0">
                        <a:latin typeface="Times New Roman" pitchFamily="18" charset="0"/>
                        <a:cs typeface="Times New Roman" pitchFamily="18" charset="0"/>
                      </a:endParaRPr>
                    </a:p>
                    <a:p>
                      <a:pPr marL="0" marR="0" lvl="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National </a:t>
                      </a:r>
                      <a:r>
                        <a:rPr lang="en-US" sz="2000" dirty="0">
                          <a:latin typeface="Times New Roman" pitchFamily="18" charset="0"/>
                          <a:cs typeface="Times New Roman" pitchFamily="18" charset="0"/>
                        </a:rPr>
                        <a:t>old age pension </a:t>
                      </a:r>
                      <a:r>
                        <a:rPr lang="en-US" sz="2000" dirty="0" smtClean="0">
                          <a:latin typeface="Times New Roman" pitchFamily="18" charset="0"/>
                          <a:cs typeface="Times New Roman" pitchFamily="18" charset="0"/>
                        </a:rPr>
                        <a:t>scheme</a:t>
                      </a:r>
                    </a:p>
                    <a:p>
                      <a:pPr marL="0" marR="0" lvl="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National </a:t>
                      </a:r>
                      <a:r>
                        <a:rPr lang="en-US" sz="2000" dirty="0">
                          <a:latin typeface="Times New Roman" pitchFamily="18" charset="0"/>
                          <a:cs typeface="Times New Roman" pitchFamily="18" charset="0"/>
                        </a:rPr>
                        <a:t>family benefit </a:t>
                      </a:r>
                      <a:r>
                        <a:rPr lang="en-US" sz="2000" dirty="0" smtClean="0">
                          <a:latin typeface="Times New Roman" pitchFamily="18" charset="0"/>
                          <a:cs typeface="Times New Roman" pitchFamily="18" charset="0"/>
                        </a:rPr>
                        <a:t>scheme</a:t>
                      </a:r>
                    </a:p>
                    <a:p>
                      <a:pPr marL="0" marR="0" lvl="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National </a:t>
                      </a:r>
                      <a:r>
                        <a:rPr lang="en-US" sz="2000" dirty="0">
                          <a:latin typeface="Times New Roman" pitchFamily="18" charset="0"/>
                          <a:cs typeface="Times New Roman" pitchFamily="18" charset="0"/>
                        </a:rPr>
                        <a:t>maternity benefit scheme</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2000" dirty="0" smtClean="0">
                          <a:latin typeface="Times New Roman" pitchFamily="18" charset="0"/>
                          <a:cs typeface="Times New Roman" pitchFamily="18" charset="0"/>
                        </a:rPr>
                        <a:t>Example: </a:t>
                      </a:r>
                    </a:p>
                    <a:p>
                      <a:pPr marL="0" marR="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ESI scheme</a:t>
                      </a:r>
                    </a:p>
                    <a:p>
                      <a:pPr marL="0" marR="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Contributory </a:t>
                      </a:r>
                      <a:r>
                        <a:rPr lang="en-US" sz="2000" dirty="0">
                          <a:latin typeface="Times New Roman" pitchFamily="18" charset="0"/>
                          <a:cs typeface="Times New Roman" pitchFamily="18" charset="0"/>
                        </a:rPr>
                        <a:t>provident fund </a:t>
                      </a:r>
                      <a:r>
                        <a:rPr lang="en-US" sz="2000" dirty="0" smtClean="0">
                          <a:latin typeface="Times New Roman" pitchFamily="18" charset="0"/>
                          <a:cs typeface="Times New Roman" pitchFamily="18" charset="0"/>
                        </a:rPr>
                        <a:t>scheme</a:t>
                      </a:r>
                    </a:p>
                    <a:p>
                      <a:pPr marL="0" marR="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LIC schemes</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6248400" cy="487362"/>
          </a:xfrm>
        </p:spPr>
        <p:txBody>
          <a:bodyPr>
            <a:noAutofit/>
          </a:bodyPr>
          <a:lstStyle/>
          <a:p>
            <a:pPr lvl="0"/>
            <a:r>
              <a:rPr lang="en-US" sz="2800" dirty="0" smtClean="0"/>
              <a:t>Social security acts in India</a:t>
            </a:r>
            <a:br>
              <a:rPr lang="en-US" sz="2800" dirty="0" smtClean="0"/>
            </a:br>
            <a:endParaRPr lang="en-US" sz="2800" dirty="0"/>
          </a:p>
        </p:txBody>
      </p:sp>
      <p:sp>
        <p:nvSpPr>
          <p:cNvPr id="3" name="Content Placeholder 2"/>
          <p:cNvSpPr>
            <a:spLocks noGrp="1"/>
          </p:cNvSpPr>
          <p:nvPr>
            <p:ph idx="1"/>
          </p:nvPr>
        </p:nvSpPr>
        <p:spPr>
          <a:xfrm>
            <a:off x="0" y="762000"/>
            <a:ext cx="9144000" cy="6096000"/>
          </a:xfrm>
        </p:spPr>
        <p:txBody>
          <a:bodyPr>
            <a:noAutofit/>
          </a:bodyPr>
          <a:lstStyle/>
          <a:p>
            <a:r>
              <a:rPr lang="en-US" sz="2000" b="1" dirty="0" smtClean="0"/>
              <a:t>Directive Principles of State Policy</a:t>
            </a:r>
          </a:p>
          <a:p>
            <a:pPr>
              <a:buNone/>
            </a:pPr>
            <a:r>
              <a:rPr lang="en-US" sz="2000" b="1" dirty="0" smtClean="0"/>
              <a:t>  </a:t>
            </a:r>
            <a:r>
              <a:rPr lang="en-US" sz="2000" dirty="0" smtClean="0"/>
              <a:t> 1.</a:t>
            </a:r>
            <a:r>
              <a:rPr lang="en-US" sz="2000" b="1" dirty="0" smtClean="0"/>
              <a:t> Article 41-</a:t>
            </a:r>
            <a:r>
              <a:rPr lang="en-US" sz="2000" dirty="0" smtClean="0"/>
              <a:t> Right to work, to education and to public assistance in certain cases </a:t>
            </a:r>
          </a:p>
          <a:p>
            <a:endParaRPr lang="en-US" sz="2000" dirty="0" smtClean="0"/>
          </a:p>
          <a:p>
            <a:r>
              <a:rPr lang="en-US" sz="2000" dirty="0" smtClean="0"/>
              <a:t>State shall within the limits of its economic capacity, it will make effective provision for securing the right to work and to educate and to assistance in case of unemployment, old age, sickness, disablement.</a:t>
            </a:r>
          </a:p>
          <a:p>
            <a:pPr>
              <a:buNone/>
            </a:pPr>
            <a:endParaRPr lang="en-US" sz="2000" dirty="0" smtClean="0"/>
          </a:p>
          <a:p>
            <a:pPr>
              <a:buNone/>
            </a:pPr>
            <a:r>
              <a:rPr lang="en-US" sz="2000" dirty="0" smtClean="0"/>
              <a:t> 2.</a:t>
            </a:r>
            <a:r>
              <a:rPr lang="en-US" sz="2000" b="1" dirty="0" smtClean="0"/>
              <a:t> Article 42</a:t>
            </a:r>
            <a:r>
              <a:rPr lang="en-US" sz="2000" dirty="0" smtClean="0"/>
              <a:t> -Provision for just and humane conditions of work  and for maternity relief </a:t>
            </a:r>
          </a:p>
          <a:p>
            <a:pPr>
              <a:buNone/>
            </a:pPr>
            <a:endParaRPr lang="en-US" sz="2000" dirty="0" smtClean="0"/>
          </a:p>
          <a:p>
            <a:r>
              <a:rPr lang="en-US" sz="2000" dirty="0" smtClean="0"/>
              <a:t>State has the responsibility to provide for just and humane conditions of work and for maternity relief.</a:t>
            </a:r>
          </a:p>
          <a:p>
            <a:r>
              <a:rPr lang="en-US" sz="2000" dirty="0" smtClean="0"/>
              <a:t>The State bears the primary responsibility for developing appropriate system for providing protection and assistance to its workforce. However, information and awareness are the vital factors in widening the coverage of Social Security schemes. </a:t>
            </a:r>
          </a:p>
          <a:p>
            <a:pPr>
              <a:buNone/>
            </a:pP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33400"/>
          </a:xfrm>
        </p:spPr>
        <p:txBody>
          <a:bodyPr>
            <a:noAutofit/>
          </a:bodyPr>
          <a:lstStyle/>
          <a:p>
            <a:r>
              <a:rPr lang="en-US" sz="2400" b="1" u="sng" dirty="0" smtClean="0"/>
              <a:t> Workforce in India</a:t>
            </a:r>
            <a:r>
              <a:rPr lang="en-US" sz="2400" dirty="0" smtClean="0"/>
              <a:t/>
            </a:r>
            <a:br>
              <a:rPr lang="en-US" sz="2400" dirty="0" smtClean="0"/>
            </a:br>
            <a:r>
              <a:rPr lang="en-US" sz="2400" b="1" dirty="0" smtClean="0"/>
              <a:t>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1066800"/>
            <a:ext cx="8229600" cy="5059363"/>
          </a:xfrm>
        </p:spPr>
        <p:txBody>
          <a:bodyPr>
            <a:normAutofit/>
          </a:bodyPr>
          <a:lstStyle/>
          <a:p>
            <a:pPr>
              <a:buNone/>
            </a:pPr>
            <a:r>
              <a:rPr lang="en-US" sz="2000" dirty="0" smtClean="0"/>
              <a:t>  Total workforce             -       459 million</a:t>
            </a:r>
          </a:p>
          <a:p>
            <a:pPr>
              <a:buNone/>
            </a:pPr>
            <a:r>
              <a:rPr lang="en-US" sz="2000" dirty="0" smtClean="0"/>
              <a:t> 1.In organized sectors   -      26 million</a:t>
            </a:r>
          </a:p>
          <a:p>
            <a:pPr>
              <a:buNone/>
            </a:pPr>
            <a:r>
              <a:rPr lang="en-US" sz="2000" dirty="0" smtClean="0"/>
              <a:t> 2.In unorganized sectors  -    433 million  </a:t>
            </a:r>
          </a:p>
          <a:p>
            <a:pPr>
              <a:buNone/>
            </a:pPr>
            <a:r>
              <a:rPr lang="en-US" sz="2000" dirty="0" smtClean="0"/>
              <a:t>Composition of workforce in organized sector</a:t>
            </a:r>
          </a:p>
          <a:p>
            <a:pPr>
              <a:buNone/>
            </a:pPr>
            <a:r>
              <a:rPr lang="en-US" sz="2000" dirty="0" smtClean="0"/>
              <a:t>Public Sector      -- 18 million</a:t>
            </a:r>
          </a:p>
          <a:p>
            <a:pPr>
              <a:buNone/>
            </a:pPr>
            <a:r>
              <a:rPr lang="en-US" sz="2000" dirty="0" smtClean="0"/>
              <a:t>Private sector    --  8.46 million</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lvl="1">
              <a:buNone/>
            </a:pPr>
            <a:endParaRPr lang="en-US" sz="1600" dirty="0" smtClean="0"/>
          </a:p>
          <a:p>
            <a:endParaRPr lang="en-US" sz="2000" dirty="0"/>
          </a:p>
        </p:txBody>
      </p:sp>
      <p:graphicFrame>
        <p:nvGraphicFramePr>
          <p:cNvPr id="5" name="Chart 4"/>
          <p:cNvGraphicFramePr/>
          <p:nvPr/>
        </p:nvGraphicFramePr>
        <p:xfrm>
          <a:off x="3733800" y="2667000"/>
          <a:ext cx="5105400" cy="3657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685800"/>
          </a:xfrm>
        </p:spPr>
        <p:txBody>
          <a:bodyPr>
            <a:noAutofit/>
          </a:bodyPr>
          <a:lstStyle/>
          <a:p>
            <a:r>
              <a:rPr lang="en-US" sz="2400" dirty="0" smtClean="0"/>
              <a:t/>
            </a:r>
            <a:br>
              <a:rPr lang="en-US" sz="2400" dirty="0" smtClean="0"/>
            </a:br>
            <a:r>
              <a:rPr lang="en-US" sz="2400" b="1" dirty="0" smtClean="0"/>
              <a:t>  </a:t>
            </a:r>
            <a:r>
              <a:rPr lang="en-GB" sz="2400" b="1" dirty="0" smtClean="0"/>
              <a:t>SOCIAL SECURITY FOR ORGANISED SECTOR</a:t>
            </a:r>
            <a:r>
              <a:rPr lang="en-US" sz="2400" dirty="0" smtClean="0"/>
              <a:t/>
            </a:r>
            <a:br>
              <a:rPr lang="en-US" sz="2400" dirty="0" smtClean="0"/>
            </a:br>
            <a:endParaRPr lang="en-US" sz="2400" dirty="0"/>
          </a:p>
        </p:txBody>
      </p:sp>
      <p:sp>
        <p:nvSpPr>
          <p:cNvPr id="3" name="Content Placeholder 2"/>
          <p:cNvSpPr>
            <a:spLocks noGrp="1"/>
          </p:cNvSpPr>
          <p:nvPr>
            <p:ph idx="1"/>
          </p:nvPr>
        </p:nvSpPr>
        <p:spPr>
          <a:xfrm>
            <a:off x="0" y="609600"/>
            <a:ext cx="9144000" cy="6096000"/>
          </a:xfrm>
        </p:spPr>
        <p:txBody>
          <a:bodyPr>
            <a:normAutofit/>
          </a:bodyPr>
          <a:lstStyle/>
          <a:p>
            <a:pPr lvl="0"/>
            <a:r>
              <a:rPr lang="en-US" sz="2000" dirty="0" smtClean="0"/>
              <a:t>The </a:t>
            </a:r>
            <a:r>
              <a:rPr lang="en-US" sz="2000" b="1" dirty="0" smtClean="0"/>
              <a:t>organized sector</a:t>
            </a:r>
            <a:r>
              <a:rPr lang="en-US" sz="2000" dirty="0" smtClean="0"/>
              <a:t> includes primarily those establishments which are covered by the Factories Act, 1948, </a:t>
            </a:r>
          </a:p>
          <a:p>
            <a:pPr lvl="0"/>
            <a:r>
              <a:rPr lang="en-US" sz="2000" dirty="0" smtClean="0"/>
              <a:t>The Shops and Commercial Establishments Acts of State Governments, the Industrial Employment Standing Orders Act, 1946 etc. </a:t>
            </a:r>
          </a:p>
          <a:p>
            <a:r>
              <a:rPr lang="en-US" sz="2000" dirty="0" smtClean="0"/>
              <a:t>This sector already has a structure through which social security benefits are extended to workers covered under these legislations.</a:t>
            </a:r>
          </a:p>
          <a:p>
            <a:pPr>
              <a:buNone/>
            </a:pPr>
            <a:endParaRPr lang="en-US" sz="2000" dirty="0" smtClean="0"/>
          </a:p>
          <a:p>
            <a:r>
              <a:rPr lang="en-US" sz="2000" b="1" dirty="0" smtClean="0"/>
              <a:t>Main organization providing social security to organized sector are:</a:t>
            </a:r>
            <a:r>
              <a:rPr lang="en-US" sz="2000" i="1" dirty="0" smtClean="0"/>
              <a:t> </a:t>
            </a:r>
            <a:endParaRPr lang="en-US" sz="2000" dirty="0" smtClean="0"/>
          </a:p>
          <a:p>
            <a:pPr>
              <a:buNone/>
            </a:pPr>
            <a:r>
              <a:rPr lang="en-US" sz="2000" i="1" dirty="0" smtClean="0"/>
              <a:t>                      </a:t>
            </a:r>
            <a:endParaRPr lang="en-US" sz="2000" dirty="0" smtClean="0"/>
          </a:p>
          <a:p>
            <a:r>
              <a:rPr lang="en-US" sz="2000" i="1" dirty="0" smtClean="0"/>
              <a:t>          </a:t>
            </a:r>
            <a:r>
              <a:rPr lang="en-US" sz="2000" b="1" i="1" dirty="0" err="1" smtClean="0"/>
              <a:t>A.Employees</a:t>
            </a:r>
            <a:r>
              <a:rPr lang="en-US" sz="2000" b="1" i="1" dirty="0" smtClean="0"/>
              <a:t>’ State Insurance Corporation (ESIC)</a:t>
            </a:r>
          </a:p>
          <a:p>
            <a:endParaRPr lang="en-US" sz="2000" dirty="0" smtClean="0"/>
          </a:p>
          <a:p>
            <a:r>
              <a:rPr lang="en-US" sz="2000" b="1" i="1" dirty="0" smtClean="0"/>
              <a:t>          </a:t>
            </a:r>
            <a:r>
              <a:rPr lang="en-US" sz="2000" b="1" i="1" dirty="0" err="1" smtClean="0"/>
              <a:t>B.Employees</a:t>
            </a:r>
            <a:r>
              <a:rPr lang="en-US" sz="2000" b="1" i="1" dirty="0" smtClean="0"/>
              <a:t>’ Provident Fund </a:t>
            </a:r>
            <a:r>
              <a:rPr lang="en-US" sz="2000" b="1" i="1" dirty="0" err="1" smtClean="0"/>
              <a:t>Organisation</a:t>
            </a:r>
            <a:r>
              <a:rPr lang="en-US" sz="2000" b="1" i="1" dirty="0" smtClean="0"/>
              <a:t> (EPFO)</a:t>
            </a:r>
          </a:p>
          <a:p>
            <a:pPr>
              <a:buNone/>
            </a:pP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143000"/>
          </a:xfrm>
        </p:spPr>
        <p:txBody>
          <a:bodyPr/>
          <a:lstStyle/>
          <a:p>
            <a:endParaRPr lang="en-US" dirty="0"/>
          </a:p>
        </p:txBody>
      </p:sp>
      <p:sp>
        <p:nvSpPr>
          <p:cNvPr id="3" name="Content Placeholder 2"/>
          <p:cNvSpPr>
            <a:spLocks noGrp="1"/>
          </p:cNvSpPr>
          <p:nvPr>
            <p:ph idx="1"/>
          </p:nvPr>
        </p:nvSpPr>
        <p:spPr>
          <a:xfrm>
            <a:off x="228600" y="381000"/>
            <a:ext cx="8610600" cy="6248400"/>
          </a:xfrm>
        </p:spPr>
        <p:txBody>
          <a:bodyPr>
            <a:normAutofit lnSpcReduction="10000"/>
          </a:bodyPr>
          <a:lstStyle/>
          <a:p>
            <a:r>
              <a:rPr lang="en-US" sz="2000" b="1" dirty="0" smtClean="0">
                <a:latin typeface="Times New Roman" pitchFamily="18" charset="0"/>
                <a:cs typeface="Times New Roman" pitchFamily="18" charset="0"/>
              </a:rPr>
              <a:t> </a:t>
            </a:r>
            <a:r>
              <a:rPr lang="en-GB" sz="2000" b="1" u="sng" dirty="0" smtClean="0">
                <a:latin typeface="Times New Roman" pitchFamily="18" charset="0"/>
                <a:cs typeface="Times New Roman" pitchFamily="18" charset="0"/>
              </a:rPr>
              <a:t>A. </a:t>
            </a:r>
            <a:r>
              <a:rPr lang="en-US" sz="2000" b="1" u="sng" dirty="0" smtClean="0">
                <a:latin typeface="Times New Roman" pitchFamily="18" charset="0"/>
                <a:cs typeface="Times New Roman" pitchFamily="18" charset="0"/>
              </a:rPr>
              <a:t>Employees’ State Insurance Corporation (ESIC)</a:t>
            </a:r>
            <a:endParaRPr lang="en-US" sz="2000" dirty="0" smtClean="0">
              <a:latin typeface="Times New Roman" pitchFamily="18" charset="0"/>
              <a:cs typeface="Times New Roman" pitchFamily="18" charset="0"/>
            </a:endParaRPr>
          </a:p>
          <a:p>
            <a:pPr lvl="0"/>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Implementation </a:t>
            </a:r>
            <a:r>
              <a:rPr lang="en-US" sz="2000" dirty="0" smtClean="0">
                <a:latin typeface="Times New Roman" pitchFamily="18" charset="0"/>
                <a:cs typeface="Times New Roman" pitchFamily="18" charset="0"/>
              </a:rPr>
              <a:t>of Employees’ State Insurance Act, 1948, which provides for medical care and treatment to insured persons and their families.</a:t>
            </a:r>
          </a:p>
          <a:p>
            <a:pPr lvl="0"/>
            <a:r>
              <a:rPr lang="en-US" sz="2000" dirty="0" smtClean="0">
                <a:latin typeface="Times New Roman" pitchFamily="18" charset="0"/>
                <a:cs typeface="Times New Roman" pitchFamily="18" charset="0"/>
              </a:rPr>
              <a:t>Providing assistance in terms of benefits during sickness and maternity, compensation for employment injury, pensions for dependants on the death of workers due to employment injury, etc. to employees covered under the ESIC Act.</a:t>
            </a:r>
          </a:p>
          <a:p>
            <a:pPr lvl="0"/>
            <a:endParaRPr lang="en-US" sz="2000"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Social Security to the workers in the Organized Sector is provided through </a:t>
            </a:r>
            <a:r>
              <a:rPr lang="en-US" sz="2000" b="1" dirty="0" smtClean="0">
                <a:latin typeface="Times New Roman" pitchFamily="18" charset="0"/>
                <a:cs typeface="Times New Roman" pitchFamily="18" charset="0"/>
              </a:rPr>
              <a:t>Central </a:t>
            </a:r>
            <a:r>
              <a:rPr lang="en-US" sz="2000" b="1" dirty="0" smtClean="0">
                <a:latin typeface="Times New Roman" pitchFamily="18" charset="0"/>
                <a:cs typeface="Times New Roman" pitchFamily="18" charset="0"/>
              </a:rPr>
              <a:t>Acts</a:t>
            </a:r>
          </a:p>
          <a:p>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ESI Act, </a:t>
            </a:r>
          </a:p>
          <a:p>
            <a:pPr lvl="0"/>
            <a:r>
              <a:rPr lang="en-US" sz="2000" dirty="0" smtClean="0">
                <a:latin typeface="Times New Roman" pitchFamily="18" charset="0"/>
                <a:cs typeface="Times New Roman" pitchFamily="18" charset="0"/>
              </a:rPr>
              <a:t>EPF &amp; MP Act,</a:t>
            </a:r>
          </a:p>
          <a:p>
            <a:pPr lvl="0"/>
            <a:r>
              <a:rPr lang="en-US" sz="2000" dirty="0" smtClean="0">
                <a:latin typeface="Times New Roman" pitchFamily="18" charset="0"/>
                <a:cs typeface="Times New Roman" pitchFamily="18" charset="0"/>
              </a:rPr>
              <a:t>Workmen’s’ Compensation Act, </a:t>
            </a:r>
          </a:p>
          <a:p>
            <a:pPr lvl="0"/>
            <a:r>
              <a:rPr lang="en-US" sz="2000" dirty="0" smtClean="0">
                <a:latin typeface="Times New Roman" pitchFamily="18" charset="0"/>
                <a:cs typeface="Times New Roman" pitchFamily="18" charset="0"/>
              </a:rPr>
              <a:t>Maternity Benefit Act,</a:t>
            </a:r>
          </a:p>
          <a:p>
            <a:pPr lvl="0"/>
            <a:r>
              <a:rPr lang="en-US" sz="2000" dirty="0" smtClean="0">
                <a:latin typeface="Times New Roman" pitchFamily="18" charset="0"/>
                <a:cs typeface="Times New Roman" pitchFamily="18" charset="0"/>
              </a:rPr>
              <a:t>Payment of Gratuity Act. </a:t>
            </a:r>
          </a:p>
          <a:p>
            <a:pPr lvl="0"/>
            <a:r>
              <a:rPr lang="en-US" sz="2000" dirty="0" smtClean="0">
                <a:latin typeface="Times New Roman" pitchFamily="18" charset="0"/>
                <a:cs typeface="Times New Roman" pitchFamily="18" charset="0"/>
              </a:rPr>
              <a:t>Factories act 1948</a:t>
            </a:r>
          </a:p>
          <a:p>
            <a:pPr lvl="0"/>
            <a:r>
              <a:rPr lang="en-US" sz="2000" dirty="0" smtClean="0">
                <a:latin typeface="Times New Roman" pitchFamily="18" charset="0"/>
                <a:cs typeface="Times New Roman" pitchFamily="18" charset="0"/>
              </a:rPr>
              <a:t>Minimum wages act </a:t>
            </a: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43000"/>
            <a:ext cx="8229600" cy="1143000"/>
          </a:xfrm>
        </p:spPr>
        <p:txBody>
          <a:bodyPr>
            <a:normAutofit/>
          </a:bodyPr>
          <a:lstStyle/>
          <a:p>
            <a:endParaRPr lang="en-IN" sz="4000" dirty="0">
              <a:latin typeface="Times New Roman" pitchFamily="18" charset="0"/>
              <a:cs typeface="Times New Roman" pitchFamily="18" charset="0"/>
            </a:endParaRPr>
          </a:p>
        </p:txBody>
      </p:sp>
      <p:sp>
        <p:nvSpPr>
          <p:cNvPr id="3" name="Content Placeholder 2"/>
          <p:cNvSpPr>
            <a:spLocks noGrp="1"/>
          </p:cNvSpPr>
          <p:nvPr>
            <p:ph idx="1"/>
          </p:nvPr>
        </p:nvSpPr>
        <p:spPr>
          <a:xfrm>
            <a:off x="0" y="0"/>
            <a:ext cx="9144000" cy="6858000"/>
          </a:xfrm>
        </p:spPr>
        <p:txBody>
          <a:bodyPr>
            <a:noAutofit/>
          </a:bodyPr>
          <a:lstStyle/>
          <a:p>
            <a:pPr>
              <a:buNone/>
            </a:pPr>
            <a:r>
              <a:rPr lang="en-IN" sz="2000" b="1" dirty="0" smtClean="0">
                <a:latin typeface="Times New Roman" pitchFamily="18" charset="0"/>
                <a:cs typeface="Times New Roman" pitchFamily="18" charset="0"/>
              </a:rPr>
              <a:t>Employees’ State Insurance Scheme :</a:t>
            </a:r>
          </a:p>
          <a:p>
            <a:pPr>
              <a:buNone/>
            </a:pPr>
            <a:r>
              <a:rPr lang="en-IN" sz="2000" b="1" dirty="0" smtClean="0">
                <a:latin typeface="Times New Roman" pitchFamily="18" charset="0"/>
                <a:cs typeface="Times New Roman" pitchFamily="18" charset="0"/>
              </a:rPr>
              <a:t>  </a:t>
            </a:r>
            <a:endParaRPr lang="en-IN" sz="2000" b="1"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Employees</a:t>
            </a:r>
            <a:r>
              <a:rPr lang="en-US" sz="2000" dirty="0" smtClean="0">
                <a:latin typeface="Times New Roman" pitchFamily="18" charset="0"/>
                <a:cs typeface="Times New Roman" pitchFamily="18" charset="0"/>
              </a:rPr>
              <a:t>: 4.75% of wages, Employers: 1.75% of wages, State governments 12.5 %</a:t>
            </a:r>
            <a:endParaRPr lang="en-IN" sz="2000" b="1" dirty="0" smtClean="0">
              <a:latin typeface="Times New Roman" pitchFamily="18" charset="0"/>
              <a:cs typeface="Times New Roman" pitchFamily="18" charset="0"/>
            </a:endParaRPr>
          </a:p>
          <a:p>
            <a:pPr marL="514350" indent="-514350">
              <a:buNone/>
            </a:pPr>
            <a:r>
              <a:rPr lang="en-IN" sz="2000" dirty="0" smtClean="0">
                <a:latin typeface="Times New Roman" pitchFamily="18" charset="0"/>
                <a:cs typeface="Times New Roman" pitchFamily="18" charset="0"/>
              </a:rPr>
              <a:t>1) </a:t>
            </a:r>
            <a:r>
              <a:rPr lang="en-IN" sz="2000" u="sng" dirty="0" smtClean="0">
                <a:latin typeface="Times New Roman" pitchFamily="18" charset="0"/>
                <a:cs typeface="Times New Roman" pitchFamily="18" charset="0"/>
              </a:rPr>
              <a:t>Medical Benefit</a:t>
            </a:r>
            <a:r>
              <a:rPr lang="en-IN" sz="2000" dirty="0" smtClean="0">
                <a:latin typeface="Times New Roman" pitchFamily="18" charset="0"/>
                <a:cs typeface="Times New Roman" pitchFamily="18" charset="0"/>
              </a:rPr>
              <a:t> : Full medical care is provided to an Insured person and his family members. Medical care is also provided to retired and permanently disabled insured persons and their spouses on payment of a token annual premium of Rs.120/- </a:t>
            </a:r>
          </a:p>
          <a:p>
            <a:pPr marL="514350" indent="-514350">
              <a:buNone/>
            </a:pPr>
            <a:r>
              <a:rPr lang="en-IN" sz="2000" dirty="0" smtClean="0">
                <a:latin typeface="Times New Roman" pitchFamily="18" charset="0"/>
                <a:cs typeface="Times New Roman" pitchFamily="18" charset="0"/>
              </a:rPr>
              <a:t>2) </a:t>
            </a:r>
            <a:r>
              <a:rPr lang="en-IN" sz="2000" u="sng" dirty="0" smtClean="0">
                <a:latin typeface="Times New Roman" pitchFamily="18" charset="0"/>
                <a:cs typeface="Times New Roman" pitchFamily="18" charset="0"/>
              </a:rPr>
              <a:t>Sickness Benefit </a:t>
            </a:r>
            <a:r>
              <a:rPr lang="en-IN" sz="2000" dirty="0" smtClean="0">
                <a:latin typeface="Times New Roman" pitchFamily="18" charset="0"/>
                <a:cs typeface="Times New Roman" pitchFamily="18" charset="0"/>
              </a:rPr>
              <a:t>: In the form of cash compensation at the rate of 70 per cent of wages, for a max of 91 days in a year. Worker is required to contribute for 78 days in 6 months.</a:t>
            </a:r>
          </a:p>
          <a:p>
            <a:pPr lvl="0"/>
            <a:r>
              <a:rPr lang="en-IN" sz="2000" dirty="0" smtClean="0">
                <a:latin typeface="Times New Roman" pitchFamily="18" charset="0"/>
                <a:cs typeface="Times New Roman" pitchFamily="18" charset="0"/>
              </a:rPr>
              <a:t>Extended Sickness Benefit :Extended </a:t>
            </a:r>
            <a:r>
              <a:rPr lang="en-IN" sz="2000" dirty="0" err="1" smtClean="0">
                <a:latin typeface="Times New Roman" pitchFamily="18" charset="0"/>
                <a:cs typeface="Times New Roman" pitchFamily="18" charset="0"/>
              </a:rPr>
              <a:t>upto</a:t>
            </a:r>
            <a:r>
              <a:rPr lang="en-IN" sz="2000" dirty="0" smtClean="0">
                <a:latin typeface="Times New Roman" pitchFamily="18" charset="0"/>
                <a:cs typeface="Times New Roman" pitchFamily="18" charset="0"/>
              </a:rPr>
              <a:t> 2 years in the case of 34 malignant and long-term diseases at rate of 80 per cent of wages.</a:t>
            </a:r>
          </a:p>
          <a:p>
            <a:pPr lvl="0"/>
            <a:r>
              <a:rPr lang="en-IN" sz="2000" dirty="0" smtClean="0">
                <a:latin typeface="Times New Roman" pitchFamily="18" charset="0"/>
                <a:cs typeface="Times New Roman" pitchFamily="18" charset="0"/>
              </a:rPr>
              <a:t>Enhanced Sickness Benefit:</a:t>
            </a:r>
          </a:p>
          <a:p>
            <a:pPr>
              <a:buNone/>
            </a:pPr>
            <a:r>
              <a:rPr lang="en-IN" sz="2000" dirty="0" smtClean="0">
                <a:latin typeface="Times New Roman" pitchFamily="18" charset="0"/>
                <a:cs typeface="Times New Roman" pitchFamily="18" charset="0"/>
              </a:rPr>
              <a:t>3) </a:t>
            </a:r>
            <a:r>
              <a:rPr lang="en-IN" sz="2000" u="sng" dirty="0" smtClean="0">
                <a:latin typeface="Times New Roman" pitchFamily="18" charset="0"/>
                <a:cs typeface="Times New Roman" pitchFamily="18" charset="0"/>
              </a:rPr>
              <a:t>Maternity Benefit </a:t>
            </a:r>
            <a:r>
              <a:rPr lang="en-IN" sz="2000" dirty="0" smtClean="0">
                <a:latin typeface="Times New Roman" pitchFamily="18" charset="0"/>
                <a:cs typeface="Times New Roman" pitchFamily="18" charset="0"/>
              </a:rPr>
              <a:t> :  </a:t>
            </a:r>
          </a:p>
          <a:p>
            <a:pPr>
              <a:buNone/>
            </a:pPr>
            <a:r>
              <a:rPr lang="en-IN" sz="2000" dirty="0" smtClean="0">
                <a:latin typeface="Times New Roman" pitchFamily="18" charset="0"/>
                <a:cs typeface="Times New Roman" pitchFamily="18" charset="0"/>
              </a:rPr>
              <a:t>4) </a:t>
            </a:r>
            <a:r>
              <a:rPr lang="en-IN" sz="2000" u="sng" dirty="0" smtClean="0">
                <a:latin typeface="Times New Roman" pitchFamily="18" charset="0"/>
                <a:cs typeface="Times New Roman" pitchFamily="18" charset="0"/>
              </a:rPr>
              <a:t>Disablement Benefit :</a:t>
            </a:r>
          </a:p>
          <a:p>
            <a:pPr lvl="0"/>
            <a:r>
              <a:rPr lang="en-IN" sz="2000" dirty="0" smtClean="0">
                <a:latin typeface="Times New Roman" pitchFamily="18" charset="0"/>
                <a:cs typeface="Times New Roman" pitchFamily="18" charset="0"/>
              </a:rPr>
              <a:t>Temporary disablement benefit : In case of employment injury. </a:t>
            </a:r>
            <a:r>
              <a:rPr lang="en-IN" sz="2000" dirty="0" smtClean="0">
                <a:latin typeface="Times New Roman" pitchFamily="18" charset="0"/>
                <a:cs typeface="Times New Roman" pitchFamily="18" charset="0"/>
              </a:rPr>
              <a:t>-</a:t>
            </a:r>
            <a:r>
              <a:rPr lang="en-IN" sz="2000" dirty="0" smtClean="0">
                <a:latin typeface="Times New Roman" pitchFamily="18" charset="0"/>
                <a:cs typeface="Times New Roman" pitchFamily="18" charset="0"/>
              </a:rPr>
              <a:t> </a:t>
            </a:r>
            <a:r>
              <a:rPr lang="en-IN" sz="2000" dirty="0" smtClean="0">
                <a:latin typeface="Times New Roman" pitchFamily="18" charset="0"/>
                <a:cs typeface="Times New Roman" pitchFamily="18" charset="0"/>
              </a:rPr>
              <a:t>90% of wage.</a:t>
            </a:r>
          </a:p>
          <a:p>
            <a:pPr lvl="0"/>
            <a:r>
              <a:rPr lang="en-IN" sz="2000" dirty="0" smtClean="0">
                <a:latin typeface="Times New Roman" pitchFamily="18" charset="0"/>
                <a:cs typeface="Times New Roman" pitchFamily="18" charset="0"/>
              </a:rPr>
              <a:t>Permanent disablement benefit : </a:t>
            </a:r>
            <a:r>
              <a:rPr lang="en-IN" sz="2000" dirty="0" smtClean="0">
                <a:latin typeface="Times New Roman" pitchFamily="18" charset="0"/>
                <a:cs typeface="Times New Roman" pitchFamily="18" charset="0"/>
              </a:rPr>
              <a:t>90</a:t>
            </a:r>
            <a:r>
              <a:rPr lang="en-IN" sz="2000" dirty="0" smtClean="0">
                <a:latin typeface="Times New Roman" pitchFamily="18" charset="0"/>
                <a:cs typeface="Times New Roman" pitchFamily="18" charset="0"/>
              </a:rPr>
              <a:t>% of wage in the form of monthly payment depending upon the extent of loss of earning </a:t>
            </a:r>
            <a:r>
              <a:rPr lang="en-IN" sz="2000" dirty="0" smtClean="0">
                <a:latin typeface="Times New Roman" pitchFamily="18" charset="0"/>
                <a:cs typeface="Times New Roman" pitchFamily="18" charset="0"/>
              </a:rPr>
              <a:t>capacity</a:t>
            </a:r>
            <a:endParaRPr lang="en-IN" sz="2000" dirty="0" smtClean="0">
              <a:latin typeface="Times New Roman" pitchFamily="18" charset="0"/>
              <a:cs typeface="Times New Roman" pitchFamily="18" charset="0"/>
            </a:endParaRPr>
          </a:p>
          <a:p>
            <a:pPr lvl="0"/>
            <a:endParaRPr lang="en-IN" sz="2000" dirty="0" smtClean="0">
              <a:latin typeface="Times New Roman" pitchFamily="18" charset="0"/>
              <a:cs typeface="Times New Roman" pitchFamily="18" charset="0"/>
            </a:endParaRPr>
          </a:p>
        </p:txBody>
      </p:sp>
      <p:pic>
        <p:nvPicPr>
          <p:cNvPr id="5" name="Picture 2" descr="F:\Seminar\rakesh\social security.9.4.sa\images\ESICLOGO(SERVINGSINCE1948).jpg"/>
          <p:cNvPicPr>
            <a:picLocks noChangeAspect="1" noChangeArrowheads="1"/>
          </p:cNvPicPr>
          <p:nvPr/>
        </p:nvPicPr>
        <p:blipFill>
          <a:blip r:embed="rId2" cstate="print"/>
          <a:srcRect/>
          <a:stretch>
            <a:fillRect/>
          </a:stretch>
        </p:blipFill>
        <p:spPr bwMode="auto">
          <a:xfrm>
            <a:off x="7315200" y="5791200"/>
            <a:ext cx="1828800" cy="1066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143000"/>
          </a:xfrm>
        </p:spPr>
        <p:txBody>
          <a:bodyPr>
            <a:normAutofit/>
          </a:bodyPr>
          <a:lstStyle/>
          <a:p>
            <a:endParaRPr lang="en-IN" sz="3600" dirty="0"/>
          </a:p>
        </p:txBody>
      </p:sp>
      <p:sp>
        <p:nvSpPr>
          <p:cNvPr id="3" name="Content Placeholder 2"/>
          <p:cNvSpPr>
            <a:spLocks noGrp="1"/>
          </p:cNvSpPr>
          <p:nvPr>
            <p:ph idx="1"/>
          </p:nvPr>
        </p:nvSpPr>
        <p:spPr>
          <a:xfrm>
            <a:off x="0" y="0"/>
            <a:ext cx="9144000" cy="6858000"/>
          </a:xfrm>
        </p:spPr>
        <p:txBody>
          <a:bodyPr>
            <a:normAutofit/>
          </a:bodyPr>
          <a:lstStyle/>
          <a:p>
            <a:pPr>
              <a:buNone/>
            </a:pPr>
            <a:r>
              <a:rPr lang="en-IN" sz="2000" b="1" dirty="0" smtClean="0">
                <a:latin typeface="Times New Roman" pitchFamily="18" charset="0"/>
                <a:cs typeface="Times New Roman" pitchFamily="18" charset="0"/>
              </a:rPr>
              <a:t>Employees’ State Insurance Scheme :</a:t>
            </a:r>
          </a:p>
          <a:p>
            <a:pPr>
              <a:buNone/>
            </a:pPr>
            <a:endParaRPr lang="en-IN" sz="2000" dirty="0" smtClean="0">
              <a:latin typeface="Times New Roman" pitchFamily="18" charset="0"/>
              <a:cs typeface="Times New Roman" pitchFamily="18" charset="0"/>
            </a:endParaRPr>
          </a:p>
          <a:p>
            <a:pPr lvl="0">
              <a:buNone/>
            </a:pPr>
            <a:r>
              <a:rPr lang="en-IN" sz="2000" dirty="0" smtClean="0">
                <a:latin typeface="Times New Roman" pitchFamily="18" charset="0"/>
                <a:cs typeface="Times New Roman" pitchFamily="18" charset="0"/>
              </a:rPr>
              <a:t>5) </a:t>
            </a:r>
            <a:r>
              <a:rPr lang="en-IN" sz="2000" u="sng" dirty="0" smtClean="0">
                <a:latin typeface="Times New Roman" pitchFamily="18" charset="0"/>
                <a:cs typeface="Times New Roman" pitchFamily="18" charset="0"/>
              </a:rPr>
              <a:t>Dependants' Benefit</a:t>
            </a:r>
            <a:r>
              <a:rPr lang="en-IN" sz="2000" dirty="0" smtClean="0">
                <a:latin typeface="Times New Roman" pitchFamily="18" charset="0"/>
                <a:cs typeface="Times New Roman" pitchFamily="18" charset="0"/>
              </a:rPr>
              <a:t> : At the rate of 90% of wage in the form of monthly payment. Death occurs due to employment injury or occupational hazards.</a:t>
            </a:r>
          </a:p>
          <a:p>
            <a:pPr lvl="0">
              <a:buNone/>
            </a:pPr>
            <a:endParaRPr lang="en-IN" sz="2000" dirty="0" smtClean="0">
              <a:latin typeface="Times New Roman" pitchFamily="18" charset="0"/>
              <a:cs typeface="Times New Roman" pitchFamily="18" charset="0"/>
            </a:endParaRPr>
          </a:p>
          <a:p>
            <a:pPr>
              <a:buNone/>
            </a:pPr>
            <a:r>
              <a:rPr lang="en-IN" sz="2000" dirty="0" smtClean="0">
                <a:latin typeface="Times New Roman" pitchFamily="18" charset="0"/>
                <a:cs typeface="Times New Roman" pitchFamily="18" charset="0"/>
              </a:rPr>
              <a:t>Other Benefits </a:t>
            </a:r>
            <a:r>
              <a:rPr lang="en-IN" sz="2000" b="1" dirty="0" smtClean="0">
                <a:latin typeface="Times New Roman" pitchFamily="18" charset="0"/>
                <a:cs typeface="Times New Roman" pitchFamily="18" charset="0"/>
              </a:rPr>
              <a:t>:</a:t>
            </a:r>
            <a:r>
              <a:rPr lang="en-IN" sz="2000" dirty="0" smtClean="0">
                <a:latin typeface="Times New Roman" pitchFamily="18" charset="0"/>
                <a:cs typeface="Times New Roman" pitchFamily="18" charset="0"/>
              </a:rPr>
              <a:t> </a:t>
            </a:r>
          </a:p>
          <a:p>
            <a:r>
              <a:rPr lang="en-IN" sz="2000" dirty="0" smtClean="0">
                <a:latin typeface="Times New Roman" pitchFamily="18" charset="0"/>
                <a:cs typeface="Times New Roman" pitchFamily="18" charset="0"/>
              </a:rPr>
              <a:t> Funeral Expenses : An amount of Rs.10,000/- </a:t>
            </a:r>
          </a:p>
          <a:p>
            <a:r>
              <a:rPr lang="en-IN" sz="2000" dirty="0" smtClean="0">
                <a:latin typeface="Times New Roman" pitchFamily="18" charset="0"/>
                <a:cs typeface="Times New Roman" pitchFamily="18" charset="0"/>
              </a:rPr>
              <a:t>Confinement Expenses : If confinement occurs at a place where necessary medical facilities under ESI Scheme are not available. </a:t>
            </a:r>
          </a:p>
          <a:p>
            <a:r>
              <a:rPr lang="en-IN" sz="2000" dirty="0" smtClean="0">
                <a:latin typeface="Times New Roman" pitchFamily="18" charset="0"/>
                <a:cs typeface="Times New Roman" pitchFamily="18" charset="0"/>
              </a:rPr>
              <a:t>Vocational Rehabilitation </a:t>
            </a:r>
            <a:r>
              <a:rPr lang="en-IN" sz="2000" b="1" dirty="0" smtClean="0">
                <a:latin typeface="Times New Roman" pitchFamily="18" charset="0"/>
                <a:cs typeface="Times New Roman" pitchFamily="18" charset="0"/>
              </a:rPr>
              <a:t>:</a:t>
            </a:r>
            <a:r>
              <a:rPr lang="en-IN" sz="2000" dirty="0" smtClean="0">
                <a:latin typeface="Times New Roman" pitchFamily="18" charset="0"/>
                <a:cs typeface="Times New Roman" pitchFamily="18" charset="0"/>
              </a:rPr>
              <a:t>To permanently disabled Insured Person for undergoing VR Training at VRS.</a:t>
            </a:r>
          </a:p>
          <a:p>
            <a:r>
              <a:rPr lang="en-IN" sz="2000" dirty="0" smtClean="0">
                <a:latin typeface="Times New Roman" pitchFamily="18" charset="0"/>
                <a:cs typeface="Times New Roman" pitchFamily="18" charset="0"/>
              </a:rPr>
              <a:t>Physical Rehabilitation </a:t>
            </a:r>
            <a:r>
              <a:rPr lang="en-IN" sz="2000" b="1" dirty="0" smtClean="0">
                <a:latin typeface="Times New Roman" pitchFamily="18" charset="0"/>
                <a:cs typeface="Times New Roman" pitchFamily="18" charset="0"/>
              </a:rPr>
              <a:t>:</a:t>
            </a:r>
            <a:r>
              <a:rPr lang="en-IN" sz="2000" dirty="0" smtClean="0">
                <a:latin typeface="Times New Roman" pitchFamily="18" charset="0"/>
                <a:cs typeface="Times New Roman" pitchFamily="18" charset="0"/>
              </a:rPr>
              <a:t> In case of physical disablement due to employment injury. </a:t>
            </a:r>
          </a:p>
          <a:p>
            <a:r>
              <a:rPr lang="en-IN" sz="2000" dirty="0" smtClean="0">
                <a:latin typeface="Times New Roman" pitchFamily="18" charset="0"/>
                <a:cs typeface="Times New Roman" pitchFamily="18" charset="0"/>
              </a:rPr>
              <a:t>Old Age Medical Care </a:t>
            </a:r>
            <a:r>
              <a:rPr lang="en-IN" sz="2000" b="1" dirty="0" smtClean="0">
                <a:latin typeface="Times New Roman" pitchFamily="18" charset="0"/>
                <a:cs typeface="Times New Roman" pitchFamily="18" charset="0"/>
              </a:rPr>
              <a:t>:</a:t>
            </a:r>
            <a:r>
              <a:rPr lang="en-IN" sz="2000" dirty="0" smtClean="0">
                <a:latin typeface="Times New Roman" pitchFamily="18" charset="0"/>
                <a:cs typeface="Times New Roman" pitchFamily="18" charset="0"/>
              </a:rPr>
              <a:t>For Insured Person retiring on attaining the age of superannuation or under VRS/ERS and person having to leave service due to permanent disability insured person &amp; spouse on payment of Rs. 120/- per annum.</a:t>
            </a:r>
          </a:p>
          <a:p>
            <a:pPr lvl="0">
              <a:buNone/>
            </a:pPr>
            <a:endParaRPr lang="en-IN" sz="2000" dirty="0" smtClean="0">
              <a:latin typeface="Times New Roman" pitchFamily="18" charset="0"/>
              <a:cs typeface="Times New Roman" pitchFamily="18" charset="0"/>
            </a:endParaRPr>
          </a:p>
          <a:p>
            <a:endParaRPr lang="en-IN"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8762"/>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685800"/>
            <a:ext cx="8382000" cy="5867400"/>
          </a:xfrm>
        </p:spPr>
        <p:txBody>
          <a:bodyPr>
            <a:normAutofit fontScale="70000" lnSpcReduction="20000"/>
          </a:bodyPr>
          <a:lstStyle/>
          <a:p>
            <a:pPr>
              <a:buNone/>
            </a:pPr>
            <a:r>
              <a:rPr lang="en-US" b="1" dirty="0" smtClean="0"/>
              <a:t>The various benefits available are</a:t>
            </a:r>
          </a:p>
          <a:p>
            <a:pPr>
              <a:buNone/>
            </a:pPr>
            <a:endParaRPr lang="en-US" dirty="0" smtClean="0"/>
          </a:p>
          <a:p>
            <a:r>
              <a:rPr lang="en-US" b="1" dirty="0" smtClean="0"/>
              <a:t> </a:t>
            </a:r>
            <a:r>
              <a:rPr lang="en-US" dirty="0" smtClean="0"/>
              <a:t>Family welfare services</a:t>
            </a:r>
          </a:p>
          <a:p>
            <a:pPr lvl="0"/>
            <a:r>
              <a:rPr lang="en-US" dirty="0" smtClean="0"/>
              <a:t>Immunization services</a:t>
            </a:r>
          </a:p>
          <a:p>
            <a:pPr lvl="0"/>
            <a:r>
              <a:rPr lang="en-US" dirty="0" smtClean="0"/>
              <a:t>HIV and AIDS control services</a:t>
            </a:r>
          </a:p>
          <a:p>
            <a:pPr lvl="0"/>
            <a:r>
              <a:rPr lang="en-US" dirty="0" smtClean="0"/>
              <a:t>Outpatients, inpatients, emergency medical services</a:t>
            </a:r>
          </a:p>
          <a:p>
            <a:pPr lvl="0"/>
            <a:r>
              <a:rPr lang="en-US" dirty="0" smtClean="0"/>
              <a:t>Diagnostic laboratory and radiological services</a:t>
            </a:r>
          </a:p>
          <a:p>
            <a:pPr lvl="0"/>
            <a:r>
              <a:rPr lang="en-US" dirty="0" smtClean="0"/>
              <a:t>Antenatal, natal and post natal services</a:t>
            </a:r>
          </a:p>
          <a:p>
            <a:pPr lvl="0"/>
            <a:r>
              <a:rPr lang="en-US" dirty="0" smtClean="0"/>
              <a:t>Occupational health services</a:t>
            </a:r>
          </a:p>
          <a:p>
            <a:pPr lvl="0"/>
            <a:r>
              <a:rPr lang="en-US" dirty="0" smtClean="0"/>
              <a:t>Super specialty services including specialized investigations</a:t>
            </a:r>
          </a:p>
          <a:p>
            <a:pPr lvl="0"/>
            <a:r>
              <a:rPr lang="en-US" dirty="0" smtClean="0"/>
              <a:t>Physical and vocational rehabilitation</a:t>
            </a:r>
          </a:p>
          <a:p>
            <a:pPr lvl="0"/>
            <a:r>
              <a:rPr lang="en-US" dirty="0" smtClean="0"/>
              <a:t>Ambulance services</a:t>
            </a:r>
          </a:p>
          <a:p>
            <a:r>
              <a:rPr lang="en-US" dirty="0" smtClean="0"/>
              <a:t>Health education ,</a:t>
            </a:r>
          </a:p>
          <a:p>
            <a:pPr lvl="0"/>
            <a:r>
              <a:rPr lang="en-US" dirty="0" smtClean="0"/>
              <a:t>Artificial aids and appliances such as spectacles, dentures, hearing aids, artificial limbs etc.</a:t>
            </a:r>
          </a:p>
          <a:p>
            <a:pPr lvl="0"/>
            <a:r>
              <a:rPr lang="en-US" dirty="0" smtClean="0"/>
              <a:t>Drugs and dressings</a:t>
            </a:r>
          </a:p>
          <a:p>
            <a:pPr>
              <a:buNone/>
            </a:pPr>
            <a:r>
              <a:rPr lang="en-US" b="1"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8229600" cy="1143000"/>
          </a:xfrm>
        </p:spPr>
        <p:txBody>
          <a:bodyPr/>
          <a:lstStyle/>
          <a:p>
            <a:endParaRPr lang="en-US" dirty="0"/>
          </a:p>
        </p:txBody>
      </p:sp>
      <p:graphicFrame>
        <p:nvGraphicFramePr>
          <p:cNvPr id="4" name="Content Placeholder 3"/>
          <p:cNvGraphicFramePr>
            <a:graphicFrameLocks noGrp="1"/>
          </p:cNvGraphicFramePr>
          <p:nvPr>
            <p:ph idx="1"/>
          </p:nvPr>
        </p:nvGraphicFramePr>
        <p:xfrm>
          <a:off x="0" y="0"/>
          <a:ext cx="9144000" cy="6238992"/>
        </p:xfrm>
        <a:graphic>
          <a:graphicData uri="http://schemas.openxmlformats.org/drawingml/2006/table">
            <a:tbl>
              <a:tblPr firstRow="1" bandRow="1">
                <a:tableStyleId>{5C22544A-7EE6-4342-B048-85BDC9FD1C3A}</a:tableStyleId>
              </a:tblPr>
              <a:tblGrid>
                <a:gridCol w="3505200"/>
                <a:gridCol w="5638800"/>
              </a:tblGrid>
              <a:tr h="2667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smtClean="0"/>
                        <a:t>Employee’s Provident Funds and Miscellaneous Provisions Act, 1952</a:t>
                      </a:r>
                      <a:endParaRPr lang="en-US" dirty="0" smtClean="0"/>
                    </a:p>
                    <a:p>
                      <a:endParaRPr lang="en-US" dirty="0"/>
                    </a:p>
                  </a:txBody>
                  <a:tcPr/>
                </a:tc>
                <a:tc>
                  <a:txBody>
                    <a:bodyPr/>
                    <a:lstStyle/>
                    <a:p>
                      <a:pPr>
                        <a:buNone/>
                      </a:pPr>
                      <a:r>
                        <a:rPr lang="en-US" dirty="0" smtClean="0"/>
                        <a:t>Responsible for:</a:t>
                      </a:r>
                    </a:p>
                    <a:p>
                      <a:pPr lvl="0">
                        <a:buFont typeface="Wingdings" pitchFamily="2" charset="2"/>
                        <a:buChar char="Ø"/>
                      </a:pPr>
                      <a:r>
                        <a:rPr lang="en-US" dirty="0" smtClean="0"/>
                        <a:t>Administration of Employees’ Provident Funds and Miscellaneous Provisions Act, 1952.</a:t>
                      </a:r>
                    </a:p>
                    <a:p>
                      <a:pPr lvl="0">
                        <a:buFont typeface="Wingdings" pitchFamily="2" charset="2"/>
                        <a:buChar char="Ø"/>
                      </a:pPr>
                      <a:r>
                        <a:rPr lang="en-US" dirty="0" smtClean="0"/>
                        <a:t>Implementation of the schemes of Provident Fund, Family Pension and Deposit Linked Insurance for the benefit of the workers covered under the scheme.</a:t>
                      </a:r>
                    </a:p>
                    <a:p>
                      <a:pPr lvl="0">
                        <a:buFont typeface="Wingdings" pitchFamily="2" charset="2"/>
                        <a:buChar char="Ø"/>
                      </a:pPr>
                      <a:r>
                        <a:rPr lang="en-US" dirty="0" smtClean="0"/>
                        <a:t>Administration of Employees’ Pension Scheme, 1995</a:t>
                      </a:r>
                    </a:p>
                    <a:p>
                      <a:endParaRPr lang="en-US" dirty="0"/>
                    </a:p>
                  </a:txBody>
                  <a:tcPr/>
                </a:tc>
              </a:tr>
              <a:tr h="1371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smtClean="0"/>
                        <a:t> The Payment of Gratuity Act, 1972</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Act provides for a scheme of compulsory payment of gratuity to employees engaged in factories, mines, oil fields, plantations, ports, railway companies, motor transport undertakings, shops or other establishments.</a:t>
                      </a:r>
                    </a:p>
                    <a:p>
                      <a:endParaRPr lang="en-US" dirty="0"/>
                    </a:p>
                  </a:txBody>
                  <a:tcPr/>
                </a:tc>
              </a:tr>
              <a:tr h="21089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smtClean="0"/>
                        <a:t>The Maternity Benefit Act, 1961</a:t>
                      </a:r>
                      <a:endParaRPr lang="en-US" dirty="0" smtClean="0"/>
                    </a:p>
                    <a:p>
                      <a:endParaRPr lang="en-US" dirty="0"/>
                    </a:p>
                  </a:txBody>
                  <a:tcPr/>
                </a:tc>
                <a:tc>
                  <a:txBody>
                    <a:bodyPr/>
                    <a:lstStyle/>
                    <a:p>
                      <a:r>
                        <a:rPr lang="en-US" dirty="0" smtClean="0"/>
                        <a:t>Enacted to promote the welfare of working women.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Maximum period for which a woman can get maternity benefit is twelve weeks.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Of this, six weeks must be taken prior to the date of delivery of  the child and six weeks immediately following that date.</a:t>
                      </a:r>
                      <a:r>
                        <a:rPr lang="en-US" b="1" dirty="0" smtClean="0"/>
                        <a:t> </a:t>
                      </a:r>
                      <a:endParaRPr lang="en-US" dirty="0" smtClean="0"/>
                    </a:p>
                    <a:p>
                      <a:endParaRPr lang="en-US"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381000"/>
          </a:xfrm>
        </p:spPr>
        <p:txBody>
          <a:bodyPr>
            <a:normAutofit fontScale="90000"/>
          </a:bodyPr>
          <a:lstStyle/>
          <a:p>
            <a:endParaRPr lang="en-US" dirty="0"/>
          </a:p>
        </p:txBody>
      </p:sp>
      <p:graphicFrame>
        <p:nvGraphicFramePr>
          <p:cNvPr id="4" name="Content Placeholder 3"/>
          <p:cNvGraphicFramePr>
            <a:graphicFrameLocks noGrp="1"/>
          </p:cNvGraphicFramePr>
          <p:nvPr>
            <p:ph idx="1"/>
          </p:nvPr>
        </p:nvGraphicFramePr>
        <p:xfrm>
          <a:off x="0" y="0"/>
          <a:ext cx="9144000" cy="6227415"/>
        </p:xfrm>
        <a:graphic>
          <a:graphicData uri="http://schemas.openxmlformats.org/drawingml/2006/table">
            <a:tbl>
              <a:tblPr firstRow="1" bandRow="1">
                <a:tableStyleId>{5C22544A-7EE6-4342-B048-85BDC9FD1C3A}</a:tableStyleId>
              </a:tblPr>
              <a:tblGrid>
                <a:gridCol w="3505200"/>
                <a:gridCol w="5638800"/>
              </a:tblGrid>
              <a:tr h="1295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u="sng" dirty="0" smtClean="0"/>
                        <a:t>The Works men’s Compensation Act, 1923</a:t>
                      </a:r>
                      <a:endParaRPr lang="en-US" sz="1800"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 main objective of the Act is to impose an obligation upon the employers to pay compensation to workers for accidents arising out of and in course of employment.</a:t>
                      </a:r>
                    </a:p>
                    <a:p>
                      <a:endParaRPr lang="en-US" dirty="0"/>
                    </a:p>
                  </a:txBody>
                  <a:tcPr/>
                </a:tc>
              </a:tr>
              <a:tr h="2286000">
                <a:tc>
                  <a:txBody>
                    <a:bodyPr/>
                    <a:lstStyle/>
                    <a:p>
                      <a:r>
                        <a:rPr lang="en-US" sz="1800" b="1" u="sng" kern="1200" dirty="0" smtClean="0">
                          <a:solidFill>
                            <a:schemeClr val="dk1"/>
                          </a:solidFill>
                          <a:latin typeface="+mn-lt"/>
                          <a:ea typeface="+mn-ea"/>
                          <a:cs typeface="+mn-cs"/>
                        </a:rPr>
                        <a:t>.The Factories Act, 1948</a:t>
                      </a:r>
                      <a:endParaRPr lang="en-US" sz="1800" kern="1200" dirty="0" smtClean="0">
                        <a:solidFill>
                          <a:schemeClr val="dk1"/>
                        </a:solidFill>
                        <a:latin typeface="+mn-lt"/>
                        <a:ea typeface="+mn-ea"/>
                        <a:cs typeface="+mn-cs"/>
                      </a:endParaRPr>
                    </a:p>
                    <a:p>
                      <a:r>
                        <a:rPr lang="en-US" sz="1800" b="1" kern="1200" dirty="0" smtClean="0">
                          <a:solidFill>
                            <a:schemeClr val="dk1"/>
                          </a:solidFill>
                          <a:latin typeface="+mn-lt"/>
                          <a:ea typeface="+mn-ea"/>
                          <a:cs typeface="+mn-cs"/>
                        </a:rPr>
                        <a:t>	</a:t>
                      </a:r>
                      <a:endParaRPr lang="en-US" sz="1800" kern="1200" dirty="0" smtClean="0">
                        <a:solidFill>
                          <a:schemeClr val="dk1"/>
                        </a:solidFill>
                        <a:latin typeface="+mn-lt"/>
                        <a:ea typeface="+mn-ea"/>
                        <a:cs typeface="+mn-cs"/>
                      </a:endParaRPr>
                    </a:p>
                    <a:p>
                      <a:endParaRPr lang="en-US" dirty="0"/>
                    </a:p>
                  </a:txBody>
                  <a:tcPr/>
                </a:tc>
                <a:tc>
                  <a:txBody>
                    <a:bodyPr/>
                    <a:lstStyle/>
                    <a:p>
                      <a:r>
                        <a:rPr lang="en-US" sz="1800" kern="1200" dirty="0" smtClean="0">
                          <a:solidFill>
                            <a:schemeClr val="dk1"/>
                          </a:solidFill>
                          <a:latin typeface="+mn-lt"/>
                          <a:ea typeface="+mn-ea"/>
                          <a:cs typeface="+mn-cs"/>
                        </a:rPr>
                        <a:t>Regulates the working conditions in the factories </a:t>
                      </a:r>
                    </a:p>
                    <a:p>
                      <a:r>
                        <a:rPr lang="en-US" sz="1800" kern="1200" dirty="0" smtClean="0">
                          <a:solidFill>
                            <a:schemeClr val="dk1"/>
                          </a:solidFill>
                          <a:latin typeface="+mn-lt"/>
                          <a:ea typeface="+mn-ea"/>
                          <a:cs typeface="+mn-cs"/>
                        </a:rPr>
                        <a:t> Ensures that basic minimum requirements for the safety, </a:t>
                      </a:r>
                    </a:p>
                    <a:p>
                      <a:r>
                        <a:rPr lang="en-US" sz="1800" kern="1200" dirty="0" smtClean="0">
                          <a:solidFill>
                            <a:schemeClr val="dk1"/>
                          </a:solidFill>
                          <a:latin typeface="+mn-lt"/>
                          <a:ea typeface="+mn-ea"/>
                          <a:cs typeface="+mn-cs"/>
                        </a:rPr>
                        <a:t>Health and welfare of the factory workers are provided. The Act also envisages regulating the working hours, leave, holidays, overtime, employment of children, women and young persons.</a:t>
                      </a:r>
                      <a:endParaRPr lang="en-US" dirty="0"/>
                    </a:p>
                  </a:txBody>
                  <a:tcPr/>
                </a:tc>
              </a:tr>
              <a:tr h="2646015">
                <a:tc>
                  <a:txBody>
                    <a:bodyPr/>
                    <a:lstStyle/>
                    <a:p>
                      <a:r>
                        <a:rPr lang="en-US" sz="1800" b="1" kern="1200" dirty="0" smtClean="0">
                          <a:solidFill>
                            <a:schemeClr val="dk1"/>
                          </a:solidFill>
                          <a:latin typeface="+mn-lt"/>
                          <a:ea typeface="+mn-ea"/>
                          <a:cs typeface="+mn-cs"/>
                        </a:rPr>
                        <a:t> </a:t>
                      </a:r>
                      <a:r>
                        <a:rPr lang="en-US" sz="1800" b="1" u="sng" kern="1200" dirty="0" smtClean="0">
                          <a:solidFill>
                            <a:schemeClr val="dk1"/>
                          </a:solidFill>
                          <a:latin typeface="+mn-lt"/>
                          <a:ea typeface="+mn-ea"/>
                          <a:cs typeface="+mn-cs"/>
                        </a:rPr>
                        <a:t>MINIMUM WAGES ACT</a:t>
                      </a:r>
                      <a:endParaRPr lang="en-US"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 </a:t>
                      </a:r>
                      <a:endParaRPr lang="en-US" sz="1800" kern="120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 To safeguard the interests of the workers engaged in unorganized sector who are vulnerable to exploitation due to illiteracy and lack of bargaining power.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The Act binds the employers to pay the minimum wages to the workers as fixed under the law and workers get protected against exploitation.</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Framework</a:t>
            </a:r>
            <a:r>
              <a:rPr lang="en-US" dirty="0" smtClean="0"/>
              <a:t/>
            </a:r>
            <a:br>
              <a:rPr lang="en-US" dirty="0" smtClean="0"/>
            </a:br>
            <a:endParaRPr lang="en-US" dirty="0"/>
          </a:p>
        </p:txBody>
      </p:sp>
      <p:sp>
        <p:nvSpPr>
          <p:cNvPr id="3" name="Content Placeholder 2"/>
          <p:cNvSpPr>
            <a:spLocks noGrp="1"/>
          </p:cNvSpPr>
          <p:nvPr>
            <p:ph idx="1"/>
          </p:nvPr>
        </p:nvSpPr>
        <p:spPr>
          <a:xfrm>
            <a:off x="457200" y="914400"/>
            <a:ext cx="8229600" cy="5562600"/>
          </a:xfrm>
        </p:spPr>
        <p:txBody>
          <a:bodyPr>
            <a:normAutofit fontScale="85000" lnSpcReduction="20000"/>
          </a:bodyPr>
          <a:lstStyle/>
          <a:p>
            <a:pPr lvl="0">
              <a:buNone/>
            </a:pPr>
            <a:endParaRPr lang="en-US" dirty="0" smtClean="0"/>
          </a:p>
          <a:p>
            <a:pPr lvl="0"/>
            <a:r>
              <a:rPr lang="en-US" dirty="0" smtClean="0"/>
              <a:t>History</a:t>
            </a:r>
          </a:p>
          <a:p>
            <a:pPr lvl="0"/>
            <a:r>
              <a:rPr lang="en-US" dirty="0" smtClean="0"/>
              <a:t>Definition</a:t>
            </a:r>
          </a:p>
          <a:p>
            <a:pPr lvl="0"/>
            <a:r>
              <a:rPr lang="en-US" dirty="0" smtClean="0"/>
              <a:t>Need of social security </a:t>
            </a:r>
          </a:p>
          <a:p>
            <a:pPr lvl="0"/>
            <a:r>
              <a:rPr lang="en-US" dirty="0" smtClean="0"/>
              <a:t>Approaches to social security</a:t>
            </a:r>
          </a:p>
          <a:p>
            <a:pPr lvl="0"/>
            <a:r>
              <a:rPr lang="en-US" dirty="0" smtClean="0"/>
              <a:t>Social security acts in India</a:t>
            </a:r>
          </a:p>
          <a:p>
            <a:pPr lvl="0"/>
            <a:r>
              <a:rPr lang="en-US" dirty="0" smtClean="0"/>
              <a:t>Social Security Scheme in India</a:t>
            </a:r>
          </a:p>
          <a:p>
            <a:pPr lvl="1"/>
            <a:r>
              <a:rPr lang="en-US" dirty="0" smtClean="0"/>
              <a:t>Social security scheme for organized sector</a:t>
            </a:r>
          </a:p>
          <a:p>
            <a:pPr lvl="1"/>
            <a:r>
              <a:rPr lang="en-US" dirty="0" smtClean="0"/>
              <a:t>Social security Scheme for unorganized sector</a:t>
            </a:r>
          </a:p>
          <a:p>
            <a:pPr lvl="0"/>
            <a:r>
              <a:rPr lang="en-US" dirty="0" smtClean="0"/>
              <a:t>New Initiatives by govt.</a:t>
            </a:r>
          </a:p>
          <a:p>
            <a:pPr lvl="0"/>
            <a:r>
              <a:rPr lang="en-US" dirty="0" smtClean="0"/>
              <a:t>NGO involved in Social security</a:t>
            </a:r>
          </a:p>
          <a:p>
            <a:pPr lvl="0"/>
            <a:r>
              <a:rPr lang="en-US" dirty="0" smtClean="0"/>
              <a:t>Social security in Maharashtra </a:t>
            </a:r>
          </a:p>
          <a:p>
            <a:pPr lvl="0"/>
            <a:r>
              <a:rPr lang="en-US" dirty="0" smtClean="0"/>
              <a:t>Social security in developed countries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endParaRPr lang="en-US" dirty="0"/>
          </a:p>
        </p:txBody>
      </p:sp>
      <p:graphicFrame>
        <p:nvGraphicFramePr>
          <p:cNvPr id="5" name="Content Placeholder 4"/>
          <p:cNvGraphicFramePr>
            <a:graphicFrameLocks noGrp="1"/>
          </p:cNvGraphicFramePr>
          <p:nvPr>
            <p:ph idx="1"/>
          </p:nvPr>
        </p:nvGraphicFramePr>
        <p:xfrm>
          <a:off x="0" y="0"/>
          <a:ext cx="9144000" cy="6629400"/>
        </p:xfrm>
        <a:graphic>
          <a:graphicData uri="http://schemas.openxmlformats.org/drawingml/2006/table">
            <a:tbl>
              <a:tblPr firstRow="1" bandRow="1">
                <a:tableStyleId>{5C22544A-7EE6-4342-B048-85BDC9FD1C3A}</a:tableStyleId>
              </a:tblPr>
              <a:tblGrid>
                <a:gridCol w="3733800"/>
                <a:gridCol w="5410200"/>
              </a:tblGrid>
              <a:tr h="6629400">
                <a:tc>
                  <a:txBody>
                    <a:bodyPr/>
                    <a:lstStyle/>
                    <a:p>
                      <a:r>
                        <a:rPr lang="en-US" sz="2400" dirty="0" smtClean="0"/>
                        <a:t>Central Govt. Health Scheme</a:t>
                      </a:r>
                    </a:p>
                    <a:p>
                      <a:endParaRPr lang="en-US" dirty="0" smtClean="0"/>
                    </a:p>
                    <a:p>
                      <a:pPr>
                        <a:buNone/>
                      </a:pPr>
                      <a:r>
                        <a:rPr lang="en-US" sz="1800" dirty="0" smtClean="0"/>
                        <a:t> Components of the Scheme are</a:t>
                      </a:r>
                    </a:p>
                    <a:p>
                      <a:pPr>
                        <a:buNone/>
                      </a:pPr>
                      <a:endParaRPr lang="en-US" sz="1800" dirty="0" smtClean="0"/>
                    </a:p>
                    <a:p>
                      <a:r>
                        <a:rPr lang="en-US" sz="1800" dirty="0" smtClean="0"/>
                        <a:t> Dispensary services </a:t>
                      </a:r>
                    </a:p>
                    <a:p>
                      <a:r>
                        <a:rPr lang="en-US" sz="1800" dirty="0" smtClean="0"/>
                        <a:t>F. W. &amp; M.C.H. Services</a:t>
                      </a:r>
                    </a:p>
                    <a:p>
                      <a:r>
                        <a:rPr lang="en-US" sz="1800" dirty="0" smtClean="0"/>
                        <a:t>Specialists consultation facilities </a:t>
                      </a:r>
                    </a:p>
                    <a:p>
                      <a:r>
                        <a:rPr lang="en-US" sz="1800" dirty="0" smtClean="0"/>
                        <a:t>Polyclinic and hospital</a:t>
                      </a:r>
                    </a:p>
                    <a:p>
                      <a:r>
                        <a:rPr lang="en-US" sz="1800" dirty="0" smtClean="0"/>
                        <a:t> </a:t>
                      </a:r>
                      <a:r>
                        <a:rPr lang="en-US" sz="1800" dirty="0" err="1" smtClean="0"/>
                        <a:t>XRay,ECG</a:t>
                      </a:r>
                      <a:r>
                        <a:rPr lang="en-US" sz="1800" dirty="0" smtClean="0"/>
                        <a:t> </a:t>
                      </a:r>
                    </a:p>
                    <a:p>
                      <a:r>
                        <a:rPr lang="en-US" sz="1800" dirty="0" smtClean="0"/>
                        <a:t> Laboratory Examinations.</a:t>
                      </a:r>
                    </a:p>
                    <a:p>
                      <a:r>
                        <a:rPr lang="en-US" sz="1800" dirty="0" smtClean="0"/>
                        <a:t> Hospitalization.</a:t>
                      </a:r>
                    </a:p>
                    <a:p>
                      <a:r>
                        <a:rPr lang="en-US" sz="1800" dirty="0" smtClean="0"/>
                        <a:t>Organization for the purchase, storage, distribution and supply of medicines and other requirements.</a:t>
                      </a:r>
                    </a:p>
                    <a:p>
                      <a:r>
                        <a:rPr lang="en-US" sz="1800" dirty="0" smtClean="0"/>
                        <a:t>Health Education </a:t>
                      </a:r>
                      <a:r>
                        <a:rPr lang="en-US" sz="1800" i="1" dirty="0" smtClean="0"/>
                        <a:t>to beneficiaries.</a:t>
                      </a:r>
                    </a:p>
                    <a:p>
                      <a:endParaRPr lang="en-US" dirty="0"/>
                    </a:p>
                  </a:txBody>
                  <a:tcPr/>
                </a:tc>
                <a:tc>
                  <a:txBody>
                    <a:bodyPr/>
                    <a:lstStyle/>
                    <a:p>
                      <a:r>
                        <a:rPr lang="en-US" sz="2400" dirty="0" err="1" smtClean="0"/>
                        <a:t>Benificiaries</a:t>
                      </a:r>
                      <a:endParaRPr lang="en-US" sz="2400" dirty="0" smtClean="0"/>
                    </a:p>
                    <a:p>
                      <a:endParaRPr lang="en-US" sz="2400" dirty="0" smtClean="0"/>
                    </a:p>
                    <a:p>
                      <a:endParaRPr lang="en-US" sz="2400" dirty="0" smtClean="0"/>
                    </a:p>
                    <a:p>
                      <a:r>
                        <a:rPr lang="en-US" sz="1800" dirty="0" smtClean="0"/>
                        <a:t>All Central Govt. Servants </a:t>
                      </a:r>
                    </a:p>
                    <a:p>
                      <a:r>
                        <a:rPr lang="en-US" sz="1800" dirty="0" smtClean="0"/>
                        <a:t>pensioners drawing pension from Civil Estimates and their family members </a:t>
                      </a:r>
                    </a:p>
                    <a:p>
                      <a:r>
                        <a:rPr lang="en-US" sz="1800" dirty="0" smtClean="0"/>
                        <a:t> </a:t>
                      </a:r>
                      <a:r>
                        <a:rPr lang="en-US" sz="1800" dirty="0" err="1" smtClean="0"/>
                        <a:t>Hon'ble</a:t>
                      </a:r>
                      <a:r>
                        <a:rPr lang="en-US" sz="1800" dirty="0" smtClean="0"/>
                        <a:t> Members of Parliament</a:t>
                      </a:r>
                    </a:p>
                    <a:p>
                      <a:r>
                        <a:rPr lang="en-US" sz="1800" dirty="0" err="1" smtClean="0"/>
                        <a:t>Hon'ble</a:t>
                      </a:r>
                      <a:r>
                        <a:rPr lang="en-US" sz="1800" dirty="0" smtClean="0"/>
                        <a:t> Judges of Supreme Court of India</a:t>
                      </a:r>
                    </a:p>
                    <a:p>
                      <a:r>
                        <a:rPr lang="en-US" sz="1800" dirty="0" smtClean="0"/>
                        <a:t>Ex Members of Parliament</a:t>
                      </a:r>
                    </a:p>
                    <a:p>
                      <a:r>
                        <a:rPr lang="en-US" sz="1800" dirty="0" smtClean="0"/>
                        <a:t>Employees &amp; Pensioners of Autonomous Bodies covered under CGHS (Delhi)</a:t>
                      </a:r>
                    </a:p>
                    <a:p>
                      <a:r>
                        <a:rPr lang="en-US" sz="1800" dirty="0" smtClean="0"/>
                        <a:t> Ex Governors and </a:t>
                      </a:r>
                      <a:r>
                        <a:rPr lang="en-US" sz="1800" dirty="0" err="1" smtClean="0"/>
                        <a:t>ExVice</a:t>
                      </a:r>
                      <a:r>
                        <a:rPr lang="en-US" sz="1800" dirty="0" smtClean="0"/>
                        <a:t> Presidents</a:t>
                      </a:r>
                    </a:p>
                    <a:p>
                      <a:r>
                        <a:rPr lang="en-US" sz="1800" dirty="0" smtClean="0"/>
                        <a:t>Former Prime Ministers</a:t>
                      </a:r>
                    </a:p>
                    <a:p>
                      <a:r>
                        <a:rPr lang="en-US" sz="1800" dirty="0" smtClean="0"/>
                        <a:t>Former Judges of </a:t>
                      </a:r>
                      <a:r>
                        <a:rPr lang="en-US" sz="1800" dirty="0" err="1" smtClean="0"/>
                        <a:t>Hon'ble</a:t>
                      </a:r>
                      <a:r>
                        <a:rPr lang="en-US" sz="1800" dirty="0" smtClean="0"/>
                        <a:t> Supreme Court of India and </a:t>
                      </a:r>
                      <a:r>
                        <a:rPr lang="en-US" sz="1800" dirty="0" err="1" smtClean="0"/>
                        <a:t>Hon'ble</a:t>
                      </a:r>
                      <a:r>
                        <a:rPr lang="en-US" sz="1800" dirty="0" smtClean="0"/>
                        <a:t> High Courts</a:t>
                      </a:r>
                    </a:p>
                    <a:p>
                      <a:r>
                        <a:rPr lang="en-US" sz="1800" dirty="0" smtClean="0"/>
                        <a:t> Freedom Fighters</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143000"/>
          </a:xfrm>
        </p:spPr>
        <p:txBody>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r>
              <a:rPr lang="en-GB" b="1" u="sng" dirty="0" smtClean="0"/>
              <a:t>SOCIAL SECURITY FOR UNORGANISED SECTOR</a:t>
            </a:r>
            <a:endParaRPr lang="en-US" dirty="0" smtClean="0"/>
          </a:p>
          <a:p>
            <a:pPr>
              <a:buNone/>
            </a:pPr>
            <a:r>
              <a:rPr lang="en-GB" b="1" dirty="0" smtClean="0"/>
              <a:t>	</a:t>
            </a:r>
            <a:r>
              <a:rPr lang="en-GB" sz="2400" b="1" dirty="0" smtClean="0"/>
              <a:t>Introduction</a:t>
            </a:r>
            <a:endParaRPr lang="en-US" sz="2400" dirty="0" smtClean="0"/>
          </a:p>
          <a:p>
            <a:pPr lvl="0"/>
            <a:r>
              <a:rPr lang="en-US" sz="2400" dirty="0" smtClean="0"/>
              <a:t>The unorganized sector workers</a:t>
            </a:r>
            <a:r>
              <a:rPr lang="en-US" sz="2400" b="1" dirty="0" smtClean="0"/>
              <a:t> </a:t>
            </a:r>
            <a:r>
              <a:rPr lang="en-US" sz="2400" dirty="0" smtClean="0"/>
              <a:t>are those who have not been able to pursue their common interests due to constraints like casual nature of employment, invariably absence of definite employer-employee relationship, ignorance, illiteracy, etc. </a:t>
            </a:r>
          </a:p>
          <a:p>
            <a:pPr lvl="0"/>
            <a:endParaRPr lang="en-US" sz="2400" dirty="0" smtClean="0"/>
          </a:p>
          <a:p>
            <a:pPr lvl="0"/>
            <a:r>
              <a:rPr lang="en-US" sz="2400" dirty="0" smtClean="0"/>
              <a:t>The unorganized workers are also generally low paid and a majority of them are devoid of any of the social security benefits like life and medical insurance, health care, maternity benefits, and old age pension etc. </a:t>
            </a:r>
          </a:p>
          <a:p>
            <a:pPr lvl="0">
              <a:buNone/>
            </a:pPr>
            <a:endParaRPr lang="en-US" dirty="0" smtClean="0"/>
          </a:p>
          <a:p>
            <a:pPr lvl="0"/>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t>Unorganised Sector</a:t>
            </a:r>
            <a:r>
              <a:rPr lang="en-US" sz="3200" dirty="0" smtClean="0"/>
              <a:t/>
            </a:r>
            <a:br>
              <a:rPr lang="en-US" sz="3200" dirty="0" smtClean="0"/>
            </a:br>
            <a:endParaRPr lang="en-US" sz="3200" dirty="0"/>
          </a:p>
        </p:txBody>
      </p:sp>
      <p:sp>
        <p:nvSpPr>
          <p:cNvPr id="3" name="Content Placeholder 2"/>
          <p:cNvSpPr>
            <a:spLocks noGrp="1"/>
          </p:cNvSpPr>
          <p:nvPr>
            <p:ph idx="1"/>
          </p:nvPr>
        </p:nvSpPr>
        <p:spPr>
          <a:xfrm>
            <a:off x="0" y="838200"/>
            <a:ext cx="9144000" cy="6019800"/>
          </a:xfrm>
        </p:spPr>
        <p:txBody>
          <a:bodyPr>
            <a:noAutofit/>
          </a:bodyPr>
          <a:lstStyle/>
          <a:p>
            <a:r>
              <a:rPr lang="en-GB" sz="2400" i="1" dirty="0" smtClean="0"/>
              <a:t>Characteristics of Unorganised Sector</a:t>
            </a:r>
            <a:endParaRPr lang="en-US" sz="2400" i="1" dirty="0" smtClean="0"/>
          </a:p>
          <a:p>
            <a:pPr>
              <a:buNone/>
            </a:pPr>
            <a:r>
              <a:rPr lang="en-GB" sz="2400" dirty="0" smtClean="0"/>
              <a:t>	 </a:t>
            </a:r>
            <a:r>
              <a:rPr lang="en-US" sz="2400" dirty="0" smtClean="0"/>
              <a:t>The unorganized sector workers </a:t>
            </a:r>
            <a:r>
              <a:rPr lang="en-GB" sz="2400" dirty="0" smtClean="0"/>
              <a:t> can be categorised broadly into four categories </a:t>
            </a:r>
            <a:endParaRPr lang="en-US" sz="2400" dirty="0" smtClean="0"/>
          </a:p>
          <a:p>
            <a:pPr>
              <a:buNone/>
            </a:pPr>
            <a:r>
              <a:rPr lang="en-US" sz="2400" dirty="0" smtClean="0"/>
              <a:t> </a:t>
            </a:r>
          </a:p>
          <a:p>
            <a:r>
              <a:rPr lang="en-GB" sz="2400" dirty="0" smtClean="0"/>
              <a:t>(</a:t>
            </a:r>
            <a:r>
              <a:rPr lang="en-GB" sz="2400" dirty="0" err="1" smtClean="0"/>
              <a:t>i</a:t>
            </a:r>
            <a:r>
              <a:rPr lang="en-GB" sz="2400" dirty="0" smtClean="0"/>
              <a:t>) Occupation: Small and marginal farmers, landless agricultural labourers, share croppers, fishermen, those engaged in animal husbandry,  </a:t>
            </a:r>
            <a:r>
              <a:rPr lang="en-GB" sz="2400" dirty="0" err="1" smtClean="0"/>
              <a:t>beedi</a:t>
            </a:r>
            <a:r>
              <a:rPr lang="en-GB" sz="2400" dirty="0" smtClean="0"/>
              <a:t> </a:t>
            </a:r>
            <a:r>
              <a:rPr lang="en-GB" sz="2400" dirty="0" err="1" smtClean="0"/>
              <a:t>workers,building</a:t>
            </a:r>
            <a:r>
              <a:rPr lang="en-GB" sz="2400" dirty="0" smtClean="0"/>
              <a:t> and construction workers, etc. </a:t>
            </a:r>
            <a:endParaRPr lang="en-US" sz="2400" dirty="0" smtClean="0"/>
          </a:p>
          <a:p>
            <a:r>
              <a:rPr lang="en-GB" sz="2400" dirty="0" smtClean="0"/>
              <a:t>(ii) Nature of Employment: Attached agricultural labourers, bonded labourers migrant workers, contract and casual labourers</a:t>
            </a:r>
            <a:endParaRPr lang="en-US" sz="2400" dirty="0" smtClean="0"/>
          </a:p>
          <a:p>
            <a:r>
              <a:rPr lang="en-GB" sz="2400" dirty="0" smtClean="0"/>
              <a:t> (iii) Specially distressed categories:   Scavengers, carriers of head loads, drivers of animal driven vehicles, loaders and </a:t>
            </a:r>
            <a:r>
              <a:rPr lang="en-GB" sz="2400" dirty="0" err="1" smtClean="0"/>
              <a:t>unloaders</a:t>
            </a:r>
            <a:r>
              <a:rPr lang="en-GB" sz="2400" dirty="0" smtClean="0"/>
              <a:t> </a:t>
            </a:r>
            <a:endParaRPr lang="en-US" sz="2400" dirty="0" smtClean="0"/>
          </a:p>
          <a:p>
            <a:r>
              <a:rPr lang="en-GB" sz="2400" dirty="0" smtClean="0"/>
              <a:t>(iv) Service categories:  Midwives, domestic workers, fishermen ,barbers, vegetable and fruit vendors, newspapers vendors etc</a:t>
            </a: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792162"/>
          </a:xfrm>
        </p:spPr>
        <p:txBody>
          <a:bodyPr>
            <a:noAutofit/>
          </a:bodyPr>
          <a:lstStyle/>
          <a:p>
            <a:r>
              <a:rPr lang="en-GB" sz="2400" b="1" dirty="0" smtClean="0"/>
              <a:t>The existing social security arrangements in the unorganised sector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0" y="762000"/>
            <a:ext cx="9144000" cy="5943600"/>
          </a:xfrm>
        </p:spPr>
        <p:txBody>
          <a:bodyPr>
            <a:normAutofit fontScale="92500" lnSpcReduction="10000"/>
          </a:bodyPr>
          <a:lstStyle/>
          <a:p>
            <a:pPr lvl="0">
              <a:buFont typeface="Wingdings" pitchFamily="2" charset="2"/>
              <a:buChar char="Ø"/>
            </a:pPr>
            <a:r>
              <a:rPr lang="en-GB" sz="2200" b="1" dirty="0" smtClean="0">
                <a:latin typeface="Times New Roman" pitchFamily="18" charset="0"/>
                <a:cs typeface="Times New Roman" pitchFamily="18" charset="0"/>
              </a:rPr>
              <a:t>Central  Legislations  including Welfare Funds</a:t>
            </a:r>
          </a:p>
          <a:p>
            <a:pPr lvl="0"/>
            <a:r>
              <a:rPr lang="en-US" sz="2200" dirty="0" smtClean="0">
                <a:latin typeface="Times New Roman" pitchFamily="18" charset="0"/>
                <a:cs typeface="Times New Roman" pitchFamily="18" charset="0"/>
              </a:rPr>
              <a:t>The Mica Mines </a:t>
            </a:r>
            <a:r>
              <a:rPr lang="en-US" sz="2200" dirty="0" err="1" smtClean="0">
                <a:latin typeface="Times New Roman" pitchFamily="18" charset="0"/>
                <a:cs typeface="Times New Roman" pitchFamily="18" charset="0"/>
              </a:rPr>
              <a:t>Labour</a:t>
            </a:r>
            <a:r>
              <a:rPr lang="en-US" sz="2200" dirty="0" smtClean="0">
                <a:latin typeface="Times New Roman" pitchFamily="18" charset="0"/>
                <a:cs typeface="Times New Roman" pitchFamily="18" charset="0"/>
              </a:rPr>
              <a:t> Welfare Fund Act (1946),</a:t>
            </a:r>
          </a:p>
          <a:p>
            <a:pPr lvl="0"/>
            <a:r>
              <a:rPr lang="en-US" sz="2200" dirty="0" smtClean="0">
                <a:latin typeface="Times New Roman" pitchFamily="18" charset="0"/>
                <a:cs typeface="Times New Roman" pitchFamily="18" charset="0"/>
              </a:rPr>
              <a:t>The Lime Stone and Dolomite Mines </a:t>
            </a:r>
            <a:r>
              <a:rPr lang="en-US" sz="2200" dirty="0" err="1" smtClean="0">
                <a:latin typeface="Times New Roman" pitchFamily="18" charset="0"/>
                <a:cs typeface="Times New Roman" pitchFamily="18" charset="0"/>
              </a:rPr>
              <a:t>Labour</a:t>
            </a:r>
            <a:r>
              <a:rPr lang="en-US" sz="2200" dirty="0" smtClean="0">
                <a:latin typeface="Times New Roman" pitchFamily="18" charset="0"/>
                <a:cs typeface="Times New Roman" pitchFamily="18" charset="0"/>
              </a:rPr>
              <a:t> Welfare Fund Act (1972),</a:t>
            </a:r>
          </a:p>
          <a:p>
            <a:pPr lvl="0"/>
            <a:r>
              <a:rPr lang="en-US" sz="2200" dirty="0" smtClean="0">
                <a:latin typeface="Times New Roman" pitchFamily="18" charset="0"/>
                <a:cs typeface="Times New Roman" pitchFamily="18" charset="0"/>
              </a:rPr>
              <a:t>The Iron Ore, Manganese Ore and Chrome Ore Mines </a:t>
            </a:r>
            <a:r>
              <a:rPr lang="en-US" sz="2200" dirty="0" err="1" smtClean="0">
                <a:latin typeface="Times New Roman" pitchFamily="18" charset="0"/>
                <a:cs typeface="Times New Roman" pitchFamily="18" charset="0"/>
              </a:rPr>
              <a:t>Labour</a:t>
            </a:r>
            <a:r>
              <a:rPr lang="en-US" sz="2200" dirty="0" smtClean="0">
                <a:latin typeface="Times New Roman" pitchFamily="18" charset="0"/>
                <a:cs typeface="Times New Roman" pitchFamily="18" charset="0"/>
              </a:rPr>
              <a:t> Welfare Fund Act (1976),</a:t>
            </a:r>
          </a:p>
          <a:p>
            <a:pPr lvl="0"/>
            <a:r>
              <a:rPr lang="en-US" sz="2200" dirty="0" smtClean="0">
                <a:latin typeface="Times New Roman" pitchFamily="18" charset="0"/>
                <a:cs typeface="Times New Roman" pitchFamily="18" charset="0"/>
              </a:rPr>
              <a:t>The </a:t>
            </a:r>
            <a:r>
              <a:rPr lang="en-US" sz="2200" dirty="0" err="1" smtClean="0">
                <a:latin typeface="Times New Roman" pitchFamily="18" charset="0"/>
                <a:cs typeface="Times New Roman" pitchFamily="18" charset="0"/>
              </a:rPr>
              <a:t>Beedi</a:t>
            </a:r>
            <a:r>
              <a:rPr lang="en-US" sz="2200" dirty="0" smtClean="0">
                <a:latin typeface="Times New Roman" pitchFamily="18" charset="0"/>
                <a:cs typeface="Times New Roman" pitchFamily="18" charset="0"/>
              </a:rPr>
              <a:t> Workers Welfare Fund Act (1976), and</a:t>
            </a:r>
          </a:p>
          <a:p>
            <a:pPr lvl="0"/>
            <a:r>
              <a:rPr lang="en-US" sz="2200" dirty="0" smtClean="0">
                <a:latin typeface="Times New Roman" pitchFamily="18" charset="0"/>
                <a:cs typeface="Times New Roman" pitchFamily="18" charset="0"/>
              </a:rPr>
              <a:t>The Cine Workers Welfare Fund Act (1981). </a:t>
            </a:r>
          </a:p>
          <a:p>
            <a:pPr>
              <a:buNone/>
            </a:pPr>
            <a:r>
              <a:rPr lang="en-US" sz="2200" dirty="0" smtClean="0">
                <a:latin typeface="Times New Roman" pitchFamily="18" charset="0"/>
                <a:cs typeface="Times New Roman" pitchFamily="18" charset="0"/>
              </a:rPr>
              <a:t> </a:t>
            </a:r>
          </a:p>
          <a:p>
            <a:pPr lvl="0">
              <a:buFont typeface="Wingdings" pitchFamily="2" charset="2"/>
              <a:buChar char="Ø"/>
            </a:pPr>
            <a:r>
              <a:rPr lang="en-GB" sz="2200" b="1" dirty="0" smtClean="0">
                <a:latin typeface="Times New Roman" pitchFamily="18" charset="0"/>
                <a:cs typeface="Times New Roman" pitchFamily="18" charset="0"/>
              </a:rPr>
              <a:t>Social assistance through welfare funds of Central </a:t>
            </a:r>
          </a:p>
          <a:p>
            <a:pPr lvl="0"/>
            <a:r>
              <a:rPr lang="en-GB" sz="2200" dirty="0" smtClean="0">
                <a:latin typeface="Times New Roman" pitchFamily="18" charset="0"/>
                <a:cs typeface="Times New Roman" pitchFamily="18" charset="0"/>
              </a:rPr>
              <a:t>National Old Age Pension Scheme (NOAPS): </a:t>
            </a:r>
          </a:p>
          <a:p>
            <a:pPr lvl="0"/>
            <a:r>
              <a:rPr lang="en-US" sz="2200" dirty="0" err="1" smtClean="0">
                <a:latin typeface="Times New Roman" pitchFamily="18" charset="0"/>
                <a:cs typeface="Times New Roman" pitchFamily="18" charset="0"/>
              </a:rPr>
              <a:t>Swarnajayanti</a:t>
            </a:r>
            <a:r>
              <a:rPr lang="en-US" sz="2200" dirty="0" smtClean="0">
                <a:latin typeface="Times New Roman" pitchFamily="18" charset="0"/>
                <a:cs typeface="Times New Roman" pitchFamily="18" charset="0"/>
              </a:rPr>
              <a:t> Gram </a:t>
            </a:r>
            <a:r>
              <a:rPr lang="en-US" sz="2200" dirty="0" err="1" smtClean="0">
                <a:latin typeface="Times New Roman" pitchFamily="18" charset="0"/>
                <a:cs typeface="Times New Roman" pitchFamily="18" charset="0"/>
              </a:rPr>
              <a:t>Swarozgar</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Yojana</a:t>
            </a:r>
            <a:r>
              <a:rPr lang="en-US" sz="2200" dirty="0" smtClean="0">
                <a:latin typeface="Times New Roman" pitchFamily="18" charset="0"/>
                <a:cs typeface="Times New Roman" pitchFamily="18" charset="0"/>
              </a:rPr>
              <a:t> (SGSY)</a:t>
            </a:r>
          </a:p>
          <a:p>
            <a:pPr lvl="0"/>
            <a:r>
              <a:rPr lang="en-US" sz="2200" dirty="0" err="1" smtClean="0">
                <a:latin typeface="Times New Roman" pitchFamily="18" charset="0"/>
                <a:cs typeface="Times New Roman" pitchFamily="18" charset="0"/>
              </a:rPr>
              <a:t>Sampoorna</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Grameen</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Rozgar</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Yojana</a:t>
            </a:r>
            <a:r>
              <a:rPr lang="en-US" sz="2200" dirty="0" smtClean="0">
                <a:latin typeface="Times New Roman" pitchFamily="18" charset="0"/>
                <a:cs typeface="Times New Roman" pitchFamily="18" charset="0"/>
              </a:rPr>
              <a:t> (SGRY)</a:t>
            </a:r>
          </a:p>
          <a:p>
            <a:pPr lvl="0"/>
            <a:r>
              <a:rPr lang="en-US" sz="2200" dirty="0" err="1" smtClean="0">
                <a:latin typeface="Times New Roman" pitchFamily="18" charset="0"/>
                <a:cs typeface="Times New Roman" pitchFamily="18" charset="0"/>
              </a:rPr>
              <a:t>Indira</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Awas</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Yojana</a:t>
            </a:r>
            <a:r>
              <a:rPr lang="en-US" sz="2200" dirty="0" smtClean="0">
                <a:latin typeface="Times New Roman" pitchFamily="18" charset="0"/>
                <a:cs typeface="Times New Roman" pitchFamily="18" charset="0"/>
              </a:rPr>
              <a:t> (IAY)</a:t>
            </a:r>
          </a:p>
          <a:p>
            <a:pPr lvl="0"/>
            <a:endParaRPr lang="en-US" sz="2200" dirty="0" smtClean="0">
              <a:latin typeface="Times New Roman" pitchFamily="18" charset="0"/>
              <a:cs typeface="Times New Roman" pitchFamily="18" charset="0"/>
            </a:endParaRPr>
          </a:p>
          <a:p>
            <a:pPr lvl="0">
              <a:buFont typeface="Wingdings" pitchFamily="2" charset="2"/>
              <a:buChar char="Ø"/>
            </a:pPr>
            <a:r>
              <a:rPr lang="en-GB" sz="2200" b="1" dirty="0" smtClean="0">
                <a:latin typeface="Times New Roman" pitchFamily="18" charset="0"/>
                <a:cs typeface="Times New Roman" pitchFamily="18" charset="0"/>
              </a:rPr>
              <a:t>Social insurance schemes</a:t>
            </a:r>
          </a:p>
          <a:p>
            <a:r>
              <a:rPr lang="en-GB" sz="2200" dirty="0" err="1" smtClean="0">
                <a:latin typeface="Times New Roman" pitchFamily="18" charset="0"/>
                <a:cs typeface="Times New Roman" pitchFamily="18" charset="0"/>
              </a:rPr>
              <a:t>Janshree</a:t>
            </a:r>
            <a:r>
              <a:rPr lang="en-GB" sz="2200" dirty="0" smtClean="0">
                <a:latin typeface="Times New Roman" pitchFamily="18" charset="0"/>
                <a:cs typeface="Times New Roman" pitchFamily="18" charset="0"/>
              </a:rPr>
              <a:t> </a:t>
            </a:r>
            <a:r>
              <a:rPr lang="en-GB" sz="2200" dirty="0" err="1" smtClean="0">
                <a:latin typeface="Times New Roman" pitchFamily="18" charset="0"/>
                <a:cs typeface="Times New Roman" pitchFamily="18" charset="0"/>
              </a:rPr>
              <a:t>Bima</a:t>
            </a:r>
            <a:r>
              <a:rPr lang="en-GB" sz="2200" dirty="0" smtClean="0">
                <a:latin typeface="Times New Roman" pitchFamily="18" charset="0"/>
                <a:cs typeface="Times New Roman" pitchFamily="18" charset="0"/>
              </a:rPr>
              <a:t> </a:t>
            </a:r>
            <a:r>
              <a:rPr lang="en-GB" sz="2200" dirty="0" err="1" smtClean="0">
                <a:latin typeface="Times New Roman" pitchFamily="18" charset="0"/>
                <a:cs typeface="Times New Roman" pitchFamily="18" charset="0"/>
              </a:rPr>
              <a:t>Yojana</a:t>
            </a:r>
            <a:r>
              <a:rPr lang="en-GB" sz="2200" dirty="0" smtClean="0">
                <a:latin typeface="Times New Roman" pitchFamily="18" charset="0"/>
                <a:cs typeface="Times New Roman" pitchFamily="18" charset="0"/>
              </a:rPr>
              <a:t> (JBY):</a:t>
            </a:r>
          </a:p>
          <a:p>
            <a:r>
              <a:rPr lang="en-US" sz="2200" dirty="0" smtClean="0">
                <a:latin typeface="Times New Roman" pitchFamily="18" charset="0"/>
                <a:cs typeface="Times New Roman" pitchFamily="18" charset="0"/>
              </a:rPr>
              <a:t>Universal Health Insurance Scheme (UHIS):</a:t>
            </a:r>
            <a:r>
              <a:rPr lang="en-GB" sz="2200" dirty="0" smtClean="0">
                <a:latin typeface="Times New Roman" pitchFamily="18" charset="0"/>
                <a:cs typeface="Times New Roman" pitchFamily="18" charset="0"/>
              </a:rPr>
              <a:t>  </a:t>
            </a:r>
            <a:endParaRPr lang="en-US" sz="2200" dirty="0" smtClean="0">
              <a:latin typeface="Times New Roman" pitchFamily="18" charset="0"/>
              <a:cs typeface="Times New Roman" pitchFamily="18" charset="0"/>
            </a:endParaRPr>
          </a:p>
          <a:p>
            <a:pPr lvl="0"/>
            <a:endParaRPr lang="en-US" sz="2200" dirty="0" smtClean="0">
              <a:latin typeface="Times New Roman" pitchFamily="18" charset="0"/>
              <a:cs typeface="Times New Roman" pitchFamily="18" charset="0"/>
            </a:endParaRPr>
          </a:p>
          <a:p>
            <a:pPr lvl="0">
              <a:buNone/>
            </a:pPr>
            <a:endParaRPr lang="en-US" sz="22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381000"/>
            <a:ext cx="8229600" cy="1143000"/>
          </a:xfrm>
        </p:spPr>
        <p:txBody>
          <a:bodyPr/>
          <a:lstStyle/>
          <a:p>
            <a:pPr algn="ctr" eaLnBrk="1" hangingPunct="1"/>
            <a:r>
              <a:rPr lang="en-US" sz="2800" b="1" dirty="0" smtClean="0">
                <a:latin typeface="Times New Roman" pitchFamily="18" charset="0"/>
                <a:cs typeface="Times New Roman" pitchFamily="18" charset="0"/>
              </a:rPr>
              <a:t>Social security for workers (Unorganized sector)</a:t>
            </a:r>
            <a:endParaRPr lang="en-US" sz="3200" b="1" dirty="0" smtClean="0">
              <a:latin typeface="Times New Roman" pitchFamily="18" charset="0"/>
              <a:cs typeface="Times New Roman" pitchFamily="18" charset="0"/>
            </a:endParaRPr>
          </a:p>
        </p:txBody>
      </p:sp>
      <p:sp>
        <p:nvSpPr>
          <p:cNvPr id="20483" name="Content Placeholder 2"/>
          <p:cNvSpPr>
            <a:spLocks noGrp="1"/>
          </p:cNvSpPr>
          <p:nvPr>
            <p:ph idx="1"/>
          </p:nvPr>
        </p:nvSpPr>
        <p:spPr>
          <a:xfrm>
            <a:off x="152400" y="685800"/>
            <a:ext cx="8763000" cy="5715000"/>
          </a:xfrm>
        </p:spPr>
        <p:txBody>
          <a:bodyPr>
            <a:normAutofit/>
          </a:bodyPr>
          <a:lstStyle/>
          <a:p>
            <a:pPr>
              <a:buNone/>
            </a:pPr>
            <a:endParaRPr lang="en-US" sz="2000" dirty="0" smtClean="0">
              <a:latin typeface="Times New Roman" pitchFamily="18" charset="0"/>
              <a:cs typeface="Times New Roman" pitchFamily="18" charset="0"/>
            </a:endParaRPr>
          </a:p>
          <a:p>
            <a:pPr eaLnBrk="1" hangingPunct="1"/>
            <a:r>
              <a:rPr lang="en-US" sz="2000" dirty="0" smtClean="0">
                <a:latin typeface="Times New Roman" pitchFamily="18" charset="0"/>
                <a:cs typeface="Times New Roman" pitchFamily="18" charset="0"/>
              </a:rPr>
              <a:t>Schemes:</a:t>
            </a:r>
          </a:p>
          <a:p>
            <a:pPr lvl="1" eaLnBrk="1" hangingPunct="1"/>
            <a:r>
              <a:rPr lang="en-US" sz="2000" dirty="0" err="1" smtClean="0">
                <a:latin typeface="Times New Roman" pitchFamily="18" charset="0"/>
                <a:cs typeface="Times New Roman" pitchFamily="18" charset="0"/>
              </a:rPr>
              <a:t>Varishtha</a:t>
            </a:r>
            <a:r>
              <a:rPr lang="en-US" sz="2000" dirty="0" smtClean="0">
                <a:latin typeface="Times New Roman" pitchFamily="18" charset="0"/>
                <a:cs typeface="Times New Roman" pitchFamily="18" charset="0"/>
              </a:rPr>
              <a:t> Pension </a:t>
            </a:r>
            <a:r>
              <a:rPr lang="en-US" sz="2000" dirty="0" err="1" smtClean="0">
                <a:latin typeface="Times New Roman" pitchFamily="18" charset="0"/>
                <a:cs typeface="Times New Roman" pitchFamily="18" charset="0"/>
              </a:rPr>
              <a:t>Bima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Yojana</a:t>
            </a:r>
            <a:r>
              <a:rPr lang="en-US" sz="2000" dirty="0" smtClean="0">
                <a:latin typeface="Times New Roman" pitchFamily="18" charset="0"/>
                <a:cs typeface="Times New Roman" pitchFamily="18" charset="0"/>
              </a:rPr>
              <a:t> (VPBY)</a:t>
            </a:r>
          </a:p>
          <a:p>
            <a:pPr lvl="1" eaLnBrk="1" hangingPunct="1"/>
            <a:endParaRPr lang="en-US" sz="2000" dirty="0" smtClean="0">
              <a:latin typeface="Times New Roman" pitchFamily="18" charset="0"/>
              <a:cs typeface="Times New Roman" pitchFamily="18" charset="0"/>
            </a:endParaRPr>
          </a:p>
          <a:p>
            <a:pPr lvl="1" eaLnBrk="1" hangingPunct="1"/>
            <a:r>
              <a:rPr lang="en-US" sz="2000" dirty="0" smtClean="0">
                <a:latin typeface="Times New Roman" pitchFamily="18" charset="0"/>
                <a:cs typeface="Times New Roman" pitchFamily="18" charset="0"/>
              </a:rPr>
              <a:t>Sanjay Gandhi </a:t>
            </a:r>
            <a:r>
              <a:rPr lang="en-US" sz="2000" dirty="0" err="1" smtClean="0">
                <a:latin typeface="Times New Roman" pitchFamily="18" charset="0"/>
                <a:cs typeface="Times New Roman" pitchFamily="18" charset="0"/>
              </a:rPr>
              <a:t>Niradhar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Anudhan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Yojana</a:t>
            </a:r>
            <a:r>
              <a:rPr lang="en-US" sz="2000" dirty="0" smtClean="0">
                <a:latin typeface="Times New Roman" pitchFamily="18" charset="0"/>
                <a:cs typeface="Times New Roman" pitchFamily="18" charset="0"/>
              </a:rPr>
              <a:t>, 1980</a:t>
            </a:r>
          </a:p>
          <a:p>
            <a:pPr lvl="1" eaLnBrk="1" hangingPunct="1"/>
            <a:endParaRPr lang="en-US" sz="2000" dirty="0" smtClean="0">
              <a:latin typeface="Times New Roman" pitchFamily="18" charset="0"/>
              <a:cs typeface="Times New Roman" pitchFamily="18" charset="0"/>
            </a:endParaRPr>
          </a:p>
          <a:p>
            <a:pPr lvl="1" eaLnBrk="1" hangingPunct="1"/>
            <a:r>
              <a:rPr lang="en-US" sz="2000" dirty="0" smtClean="0">
                <a:latin typeface="Times New Roman" pitchFamily="18" charset="0"/>
                <a:cs typeface="Times New Roman" pitchFamily="18" charset="0"/>
              </a:rPr>
              <a:t>Sanjay Gandhi </a:t>
            </a:r>
            <a:r>
              <a:rPr lang="en-US" sz="2000" dirty="0" err="1" smtClean="0">
                <a:latin typeface="Times New Roman" pitchFamily="18" charset="0"/>
                <a:cs typeface="Times New Roman" pitchFamily="18" charset="0"/>
              </a:rPr>
              <a:t>Swawavlamban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Yojana</a:t>
            </a:r>
            <a:r>
              <a:rPr lang="en-US" sz="2000" dirty="0" smtClean="0">
                <a:latin typeface="Times New Roman" pitchFamily="18" charset="0"/>
                <a:cs typeface="Times New Roman" pitchFamily="18" charset="0"/>
              </a:rPr>
              <a:t> 1980</a:t>
            </a:r>
          </a:p>
          <a:p>
            <a:pPr lvl="1" eaLnBrk="1" hangingPunct="1"/>
            <a:endParaRPr lang="en-US" sz="2000" dirty="0" smtClean="0">
              <a:latin typeface="Times New Roman" pitchFamily="18" charset="0"/>
              <a:cs typeface="Times New Roman" pitchFamily="18" charset="0"/>
            </a:endParaRPr>
          </a:p>
          <a:p>
            <a:pPr lvl="1" eaLnBrk="1" hangingPunct="1"/>
            <a:r>
              <a:rPr lang="en-US" sz="2000" dirty="0" err="1" smtClean="0">
                <a:latin typeface="Times New Roman" pitchFamily="18" charset="0"/>
                <a:cs typeface="Times New Roman" pitchFamily="18" charset="0"/>
              </a:rPr>
              <a:t>Unorganised</a:t>
            </a:r>
            <a:r>
              <a:rPr lang="en-US" sz="2000" dirty="0" smtClean="0">
                <a:latin typeface="Times New Roman" pitchFamily="18" charset="0"/>
                <a:cs typeface="Times New Roman" pitchFamily="18" charset="0"/>
              </a:rPr>
              <a:t> sector worker’s social security scheme</a:t>
            </a:r>
          </a:p>
          <a:p>
            <a:pPr lvl="1" eaLnBrk="1" hangingPunct="1"/>
            <a:endParaRPr lang="en-US" sz="2000" dirty="0" smtClean="0">
              <a:latin typeface="Times New Roman" pitchFamily="18" charset="0"/>
              <a:cs typeface="Times New Roman" pitchFamily="18" charset="0"/>
            </a:endParaRPr>
          </a:p>
          <a:p>
            <a:pPr lvl="1" eaLnBrk="1" hangingPunct="1"/>
            <a:r>
              <a:rPr lang="en-US" sz="2000" dirty="0" smtClean="0">
                <a:latin typeface="Times New Roman" pitchFamily="18" charset="0"/>
                <a:cs typeface="Times New Roman" pitchFamily="18" charset="0"/>
              </a:rPr>
              <a:t>National rural employment guarantee scheme</a:t>
            </a:r>
          </a:p>
          <a:p>
            <a:pPr lvl="1" eaLnBrk="1" hangingPunct="1">
              <a:buNone/>
            </a:pPr>
            <a:endParaRPr lang="en-US" sz="2000" dirty="0" smtClean="0">
              <a:latin typeface="Times New Roman" pitchFamily="18" charset="0"/>
              <a:cs typeface="Times New Roman" pitchFamily="18" charset="0"/>
            </a:endParaRPr>
          </a:p>
          <a:p>
            <a:pPr lvl="1" eaLnBrk="1" hangingPunct="1"/>
            <a:r>
              <a:rPr lang="en-US" sz="2000" dirty="0" err="1" smtClean="0">
                <a:latin typeface="Times New Roman" pitchFamily="18" charset="0"/>
                <a:cs typeface="Times New Roman" pitchFamily="18" charset="0"/>
              </a:rPr>
              <a:t>Rashtriya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Swasthya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Yojana</a:t>
            </a:r>
            <a:endParaRPr lang="en-US" sz="2000" dirty="0" smtClean="0">
              <a:latin typeface="Times New Roman" pitchFamily="18" charset="0"/>
              <a:cs typeface="Times New Roman" pitchFamily="18" charset="0"/>
            </a:endParaRPr>
          </a:p>
          <a:p>
            <a:pPr lvl="2" eaLnBrk="1" hangingPunct="1">
              <a:buNone/>
            </a:pPr>
            <a:endParaRPr lang="en-US" sz="2000" dirty="0" smtClean="0">
              <a:latin typeface="Times New Roman" pitchFamily="18" charset="0"/>
              <a:cs typeface="Times New Roman" pitchFamily="18" charset="0"/>
            </a:endParaRPr>
          </a:p>
          <a:p>
            <a:pPr lvl="1" eaLnBrk="1" hangingPunct="1"/>
            <a:endParaRPr lang="en-US" sz="2000" dirty="0" smtClean="0">
              <a:latin typeface="Times New Roman" pitchFamily="18" charset="0"/>
              <a:cs typeface="Times New Roman" pitchFamily="18" charset="0"/>
            </a:endParaRPr>
          </a:p>
          <a:p>
            <a:pPr lvl="1" eaLnBrk="1" hangingPunct="1"/>
            <a:endParaRPr lang="en-US" sz="2000" dirty="0" smtClean="0">
              <a:latin typeface="Times New Roman" pitchFamily="18" charset="0"/>
              <a:cs typeface="Times New Roman" pitchFamily="18" charset="0"/>
            </a:endParaRPr>
          </a:p>
          <a:p>
            <a:pPr lvl="1" eaLnBrk="1" hangingPunct="1"/>
            <a:endParaRPr lang="en-US" sz="2000" dirty="0" smtClean="0">
              <a:latin typeface="Times New Roman" pitchFamily="18" charset="0"/>
              <a:cs typeface="Times New Roman" pitchFamily="18" charset="0"/>
            </a:endParaRPr>
          </a:p>
          <a:p>
            <a:pPr lvl="1" eaLnBrk="1" hangingPunct="1"/>
            <a:endParaRPr lang="en-US" sz="2000" dirty="0" smtClean="0">
              <a:latin typeface="Times New Roman" pitchFamily="18" charset="0"/>
              <a:cs typeface="Times New Roman" pitchFamily="18" charset="0"/>
            </a:endParaRPr>
          </a:p>
        </p:txBody>
      </p:sp>
      <p:pic>
        <p:nvPicPr>
          <p:cNvPr id="20485" name="Content Placeholder 8" descr="artwork 2.jpg"/>
          <p:cNvPicPr>
            <a:picLocks noChangeAspect="1"/>
          </p:cNvPicPr>
          <p:nvPr/>
        </p:nvPicPr>
        <p:blipFill>
          <a:blip r:embed="rId3" cstate="print"/>
          <a:srcRect/>
          <a:stretch>
            <a:fillRect/>
          </a:stretch>
        </p:blipFill>
        <p:spPr bwMode="auto">
          <a:xfrm>
            <a:off x="6477000" y="5410200"/>
            <a:ext cx="22860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304800"/>
            <a:ext cx="8229600" cy="1143000"/>
          </a:xfrm>
        </p:spPr>
        <p:txBody>
          <a:bodyPr>
            <a:normAutofit/>
          </a:bodyPr>
          <a:lstStyle/>
          <a:p>
            <a:pPr algn="ctr" eaLnBrk="1" hangingPunct="1"/>
            <a:r>
              <a:rPr lang="en-US" sz="2400" b="1" dirty="0" smtClean="0">
                <a:latin typeface="Times New Roman" pitchFamily="18" charset="0"/>
                <a:cs typeface="Times New Roman" pitchFamily="18" charset="0"/>
              </a:rPr>
              <a:t>Social security for workers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(Unorganized sector)</a:t>
            </a:r>
          </a:p>
        </p:txBody>
      </p:sp>
      <p:graphicFrame>
        <p:nvGraphicFramePr>
          <p:cNvPr id="8" name="Table 7"/>
          <p:cNvGraphicFramePr>
            <a:graphicFrameLocks noGrp="1"/>
          </p:cNvGraphicFramePr>
          <p:nvPr/>
        </p:nvGraphicFramePr>
        <p:xfrm>
          <a:off x="0" y="686696"/>
          <a:ext cx="9067800" cy="6171304"/>
        </p:xfrm>
        <a:graphic>
          <a:graphicData uri="http://schemas.openxmlformats.org/drawingml/2006/table">
            <a:tbl>
              <a:tblPr firstRow="1" bandRow="1">
                <a:tableStyleId>{5C22544A-7EE6-4342-B048-85BDC9FD1C3A}</a:tableStyleId>
              </a:tblPr>
              <a:tblGrid>
                <a:gridCol w="2286000"/>
                <a:gridCol w="2286000"/>
                <a:gridCol w="1600200"/>
                <a:gridCol w="2895600"/>
              </a:tblGrid>
              <a:tr h="619685">
                <a:tc>
                  <a:txBody>
                    <a:bodyPr/>
                    <a:lstStyle/>
                    <a:p>
                      <a:r>
                        <a:rPr lang="en-US" sz="1800" dirty="0" smtClean="0">
                          <a:latin typeface="Times New Roman" pitchFamily="18" charset="0"/>
                          <a:cs typeface="Times New Roman" pitchFamily="18" charset="0"/>
                        </a:rPr>
                        <a:t>Scheme</a:t>
                      </a:r>
                      <a:endParaRPr lang="en-US" sz="1800" dirty="0">
                        <a:latin typeface="Times New Roman" pitchFamily="18" charset="0"/>
                        <a:cs typeface="Times New Roman" pitchFamily="18" charset="0"/>
                      </a:endParaRPr>
                    </a:p>
                  </a:txBody>
                  <a:tcPr/>
                </a:tc>
                <a:tc>
                  <a:txBody>
                    <a:bodyPr/>
                    <a:lstStyle/>
                    <a:p>
                      <a:r>
                        <a:rPr lang="en-US" sz="1800" dirty="0" smtClean="0">
                          <a:latin typeface="Times New Roman" pitchFamily="18" charset="0"/>
                          <a:cs typeface="Times New Roman" pitchFamily="18" charset="0"/>
                        </a:rPr>
                        <a:t>Eligibility</a:t>
                      </a:r>
                      <a:endParaRPr lang="en-US" sz="18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itchFamily="18" charset="0"/>
                          <a:cs typeface="Times New Roman" pitchFamily="18" charset="0"/>
                        </a:rPr>
                        <a:t>Fund</a:t>
                      </a:r>
                    </a:p>
                    <a:p>
                      <a:endParaRPr lang="en-US" sz="1800" dirty="0">
                        <a:latin typeface="Times New Roman" pitchFamily="18" charset="0"/>
                        <a:cs typeface="Times New Roman" pitchFamily="18" charset="0"/>
                      </a:endParaRPr>
                    </a:p>
                  </a:txBody>
                  <a:tcPr/>
                </a:tc>
                <a:tc>
                  <a:txBody>
                    <a:bodyPr/>
                    <a:lstStyle/>
                    <a:p>
                      <a:r>
                        <a:rPr lang="en-US" sz="1800" dirty="0" smtClean="0">
                          <a:latin typeface="Times New Roman" pitchFamily="18" charset="0"/>
                          <a:cs typeface="Times New Roman" pitchFamily="18" charset="0"/>
                        </a:rPr>
                        <a:t>Benefit</a:t>
                      </a:r>
                      <a:endParaRPr lang="en-US" sz="1800" dirty="0">
                        <a:latin typeface="Times New Roman" pitchFamily="18" charset="0"/>
                        <a:cs typeface="Times New Roman" pitchFamily="18" charset="0"/>
                      </a:endParaRPr>
                    </a:p>
                  </a:txBody>
                  <a:tcPr/>
                </a:tc>
              </a:tr>
              <a:tr h="885265">
                <a:tc>
                  <a:txBody>
                    <a:bodyPr/>
                    <a:lstStyle/>
                    <a:p>
                      <a:r>
                        <a:rPr lang="en-US" sz="1800" b="1" dirty="0" err="1" smtClean="0">
                          <a:latin typeface="Times New Roman" pitchFamily="18" charset="0"/>
                          <a:cs typeface="Times New Roman" pitchFamily="18" charset="0"/>
                        </a:rPr>
                        <a:t>Varishtha</a:t>
                      </a:r>
                      <a:r>
                        <a:rPr lang="en-US" sz="1800" b="1" dirty="0" smtClean="0">
                          <a:latin typeface="Times New Roman" pitchFamily="18" charset="0"/>
                          <a:cs typeface="Times New Roman" pitchFamily="18" charset="0"/>
                        </a:rPr>
                        <a:t> Pension </a:t>
                      </a:r>
                      <a:r>
                        <a:rPr lang="en-US" sz="1800" b="1" dirty="0" err="1" smtClean="0">
                          <a:latin typeface="Times New Roman" pitchFamily="18" charset="0"/>
                          <a:cs typeface="Times New Roman" pitchFamily="18" charset="0"/>
                        </a:rPr>
                        <a:t>Bima</a:t>
                      </a:r>
                      <a:r>
                        <a:rPr lang="en-US" sz="1800" b="1" dirty="0" smtClean="0">
                          <a:latin typeface="Times New Roman" pitchFamily="18" charset="0"/>
                          <a:cs typeface="Times New Roman" pitchFamily="18" charset="0"/>
                        </a:rPr>
                        <a:t> </a:t>
                      </a:r>
                      <a:r>
                        <a:rPr lang="en-US" sz="1800" b="1" dirty="0" err="1" smtClean="0">
                          <a:latin typeface="Times New Roman" pitchFamily="18" charset="0"/>
                          <a:cs typeface="Times New Roman" pitchFamily="18" charset="0"/>
                        </a:rPr>
                        <a:t>Yojana</a:t>
                      </a:r>
                      <a:r>
                        <a:rPr lang="en-US" sz="1800" b="1" dirty="0" smtClean="0">
                          <a:latin typeface="Times New Roman" pitchFamily="18" charset="0"/>
                          <a:cs typeface="Times New Roman" pitchFamily="18" charset="0"/>
                        </a:rPr>
                        <a:t>(2003-04)</a:t>
                      </a:r>
                      <a:endParaRPr lang="en-US" sz="18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Indian Citizens aged 55 years and above</a:t>
                      </a:r>
                      <a:endParaRPr lang="en-US" sz="1800" b="0" baseline="0" dirty="0" smtClean="0">
                        <a:latin typeface="Times New Roman" pitchFamily="18" charset="0"/>
                        <a:cs typeface="Times New Roman" pitchFamily="18" charset="0"/>
                      </a:endParaRPr>
                    </a:p>
                  </a:txBody>
                  <a:tcPr/>
                </a:tc>
                <a:tc>
                  <a:txBody>
                    <a:bodyPr/>
                    <a:lstStyle/>
                    <a:p>
                      <a:r>
                        <a:rPr lang="en-US" sz="1800" b="0" dirty="0" smtClean="0">
                          <a:latin typeface="Times New Roman" pitchFamily="18" charset="0"/>
                          <a:cs typeface="Times New Roman" pitchFamily="18" charset="0"/>
                        </a:rPr>
                        <a:t>Only Single Premium is payable</a:t>
                      </a:r>
                    </a:p>
                  </a:txBody>
                  <a:tcPr/>
                </a:tc>
                <a:tc>
                  <a:txBody>
                    <a:bodyPr/>
                    <a:lstStyle/>
                    <a:p>
                      <a:pPr>
                        <a:buFont typeface="Arial" pitchFamily="34" charset="0"/>
                        <a:buChar char="•"/>
                      </a:pPr>
                      <a:r>
                        <a:rPr lang="en-US" sz="1800" b="0" dirty="0" smtClean="0">
                          <a:latin typeface="Times New Roman" pitchFamily="18" charset="0"/>
                          <a:cs typeface="Times New Roman" pitchFamily="18" charset="0"/>
                        </a:rPr>
                        <a:t>Monthly Pension- </a:t>
                      </a:r>
                    </a:p>
                    <a:p>
                      <a:r>
                        <a:rPr lang="en-US" sz="1800" b="0" dirty="0" smtClean="0">
                          <a:latin typeface="Times New Roman" pitchFamily="18" charset="0"/>
                          <a:cs typeface="Times New Roman" pitchFamily="18" charset="0"/>
                        </a:rPr>
                        <a:t> Rs</a:t>
                      </a:r>
                      <a:r>
                        <a:rPr lang="en-US" sz="1800" b="0" baseline="0" dirty="0" smtClean="0">
                          <a:latin typeface="Times New Roman" pitchFamily="18" charset="0"/>
                          <a:cs typeface="Times New Roman" pitchFamily="18" charset="0"/>
                        </a:rPr>
                        <a:t> </a:t>
                      </a:r>
                      <a:r>
                        <a:rPr lang="en-US" sz="1800" b="0" dirty="0" smtClean="0">
                          <a:latin typeface="Times New Roman" pitchFamily="18" charset="0"/>
                          <a:cs typeface="Times New Roman" pitchFamily="18" charset="0"/>
                        </a:rPr>
                        <a:t>250-2000</a:t>
                      </a:r>
                    </a:p>
                    <a:p>
                      <a:pPr>
                        <a:buFont typeface="Arial" pitchFamily="34" charset="0"/>
                        <a:buChar char="•"/>
                      </a:pPr>
                      <a:r>
                        <a:rPr lang="en-US" sz="1800" b="0" dirty="0" smtClean="0">
                          <a:latin typeface="Times New Roman" pitchFamily="18" charset="0"/>
                          <a:cs typeface="Times New Roman" pitchFamily="18" charset="0"/>
                        </a:rPr>
                        <a:t> Loan facility available</a:t>
                      </a:r>
                    </a:p>
                  </a:txBody>
                  <a:tcPr/>
                </a:tc>
              </a:tr>
              <a:tr h="11582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National rural employment guarantee scheme (2005)</a:t>
                      </a:r>
                      <a:endParaRPr lang="en-US" sz="1800" dirty="0" smtClean="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baseline="0" dirty="0" smtClean="0">
                          <a:latin typeface="Times New Roman" pitchFamily="18" charset="0"/>
                          <a:cs typeface="Times New Roman" pitchFamily="18" charset="0"/>
                        </a:rPr>
                        <a:t>Any adult member volunteer to do unskilled work</a:t>
                      </a:r>
                    </a:p>
                  </a:txBody>
                  <a:tcPr/>
                </a:tc>
                <a:tc>
                  <a:txBody>
                    <a:bodyPr/>
                    <a:lstStyle/>
                    <a:p>
                      <a:r>
                        <a:rPr lang="en-US" sz="1800" b="0" dirty="0" smtClean="0">
                          <a:latin typeface="Times New Roman" pitchFamily="18" charset="0"/>
                          <a:cs typeface="Times New Roman" pitchFamily="18" charset="0"/>
                        </a:rPr>
                        <a:t>Government aided scheme</a:t>
                      </a:r>
                      <a:endParaRPr lang="en-US" sz="1800" b="0" dirty="0">
                        <a:latin typeface="Times New Roman" pitchFamily="18" charset="0"/>
                        <a:cs typeface="Times New Roman" pitchFamily="18" charset="0"/>
                      </a:endParaRPr>
                    </a:p>
                  </a:txBody>
                  <a:tcPr/>
                </a:tc>
                <a:tc>
                  <a:txBody>
                    <a:bodyPr/>
                    <a:lstStyle/>
                    <a:p>
                      <a:r>
                        <a:rPr lang="en-US" sz="1800" b="0" dirty="0" err="1" smtClean="0">
                          <a:latin typeface="Times New Roman" pitchFamily="18" charset="0"/>
                          <a:cs typeface="Times New Roman" pitchFamily="18" charset="0"/>
                        </a:rPr>
                        <a:t>Atleast</a:t>
                      </a:r>
                      <a:r>
                        <a:rPr lang="en-US" sz="1800" b="0" dirty="0" smtClean="0">
                          <a:latin typeface="Times New Roman" pitchFamily="18" charset="0"/>
                          <a:cs typeface="Times New Roman" pitchFamily="18" charset="0"/>
                        </a:rPr>
                        <a:t> 100 days of guaranteed wage employment in every financial year to every household</a:t>
                      </a:r>
                      <a:endParaRPr lang="en-US" sz="1800" b="0" dirty="0">
                        <a:latin typeface="Times New Roman" pitchFamily="18" charset="0"/>
                        <a:cs typeface="Times New Roman" pitchFamily="18" charset="0"/>
                      </a:endParaRPr>
                    </a:p>
                  </a:txBody>
                  <a:tcPr/>
                </a:tc>
              </a:tr>
              <a:tr h="1682003">
                <a:tc>
                  <a:txBody>
                    <a:bodyPr/>
                    <a:lstStyle/>
                    <a:p>
                      <a:r>
                        <a:rPr lang="en-US" sz="1800" b="1" dirty="0" smtClean="0">
                          <a:latin typeface="Times New Roman" pitchFamily="18" charset="0"/>
                          <a:cs typeface="Times New Roman" pitchFamily="18" charset="0"/>
                        </a:rPr>
                        <a:t>National social assistance program(1995)</a:t>
                      </a:r>
                      <a:endParaRPr lang="en-US" sz="18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smtClean="0">
                          <a:solidFill>
                            <a:schemeClr val="dk1"/>
                          </a:solidFill>
                          <a:latin typeface="Times New Roman" pitchFamily="18" charset="0"/>
                          <a:ea typeface="+mn-ea"/>
                          <a:cs typeface="Times New Roman" pitchFamily="18" charset="0"/>
                        </a:rPr>
                        <a:t>Needy elderly persons and poor households on the death of the primary breadwinner.</a:t>
                      </a:r>
                    </a:p>
                    <a:p>
                      <a:endParaRPr lang="en-US" sz="1800" b="0" dirty="0">
                        <a:latin typeface="Times New Roman" pitchFamily="18" charset="0"/>
                        <a:cs typeface="Times New Roman" pitchFamily="18" charset="0"/>
                      </a:endParaRPr>
                    </a:p>
                  </a:txBody>
                  <a:tcPr/>
                </a:tc>
                <a:tc>
                  <a:txBody>
                    <a:bodyPr/>
                    <a:lstStyle/>
                    <a:p>
                      <a:r>
                        <a:rPr lang="en-US" sz="1800" b="0" dirty="0" smtClean="0">
                          <a:latin typeface="Times New Roman" pitchFamily="18" charset="0"/>
                          <a:cs typeface="Times New Roman" pitchFamily="18" charset="0"/>
                        </a:rPr>
                        <a:t>Employee-None</a:t>
                      </a:r>
                    </a:p>
                    <a:p>
                      <a:r>
                        <a:rPr lang="en-US" sz="1800" b="0" dirty="0" smtClean="0">
                          <a:latin typeface="Times New Roman" pitchFamily="18" charset="0"/>
                          <a:cs typeface="Times New Roman" pitchFamily="18" charset="0"/>
                        </a:rPr>
                        <a:t>Employer-None</a:t>
                      </a:r>
                    </a:p>
                    <a:p>
                      <a:r>
                        <a:rPr lang="en-US" sz="1800" b="0" dirty="0" smtClean="0">
                          <a:latin typeface="Times New Roman" pitchFamily="18" charset="0"/>
                          <a:cs typeface="Times New Roman" pitchFamily="18" charset="0"/>
                        </a:rPr>
                        <a:t>Government-100%</a:t>
                      </a:r>
                    </a:p>
                  </a:txBody>
                  <a:tcPr/>
                </a:tc>
                <a:tc>
                  <a:txBody>
                    <a:bodyPr/>
                    <a:lstStyle/>
                    <a:p>
                      <a:pPr lvl="0">
                        <a:buFont typeface="Arial" pitchFamily="34" charset="0"/>
                        <a:buChar char="•"/>
                      </a:pPr>
                      <a:r>
                        <a:rPr lang="en-US" dirty="0" smtClean="0">
                          <a:latin typeface="Times New Roman" pitchFamily="18" charset="0"/>
                          <a:cs typeface="Times New Roman" pitchFamily="18" charset="0"/>
                        </a:rPr>
                        <a:t>National Old Age Pension Scheme</a:t>
                      </a:r>
                    </a:p>
                    <a:p>
                      <a:pPr lvl="0">
                        <a:buFont typeface="Arial" pitchFamily="34" charset="0"/>
                        <a:buChar char="•"/>
                      </a:pPr>
                      <a:r>
                        <a:rPr lang="en-US" dirty="0" smtClean="0">
                          <a:latin typeface="Times New Roman" pitchFamily="18" charset="0"/>
                          <a:cs typeface="Times New Roman" pitchFamily="18" charset="0"/>
                        </a:rPr>
                        <a:t>National Family Benefit Scheme </a:t>
                      </a:r>
                    </a:p>
                    <a:p>
                      <a:pPr lvl="0">
                        <a:buFont typeface="Arial" pitchFamily="34" charset="0"/>
                        <a:buChar char="•"/>
                      </a:pPr>
                      <a:r>
                        <a:rPr lang="en-US" dirty="0" smtClean="0">
                          <a:latin typeface="Times New Roman" pitchFamily="18" charset="0"/>
                          <a:cs typeface="Times New Roman" pitchFamily="18" charset="0"/>
                        </a:rPr>
                        <a:t>National Maternity Benefit Scheme</a:t>
                      </a:r>
                    </a:p>
                  </a:txBody>
                  <a:tcPr/>
                </a:tc>
              </a:tr>
              <a:tr h="1416424">
                <a:tc>
                  <a:txBody>
                    <a:bodyPr/>
                    <a:lstStyle/>
                    <a:p>
                      <a:r>
                        <a:rPr lang="en-US" sz="1800" b="1" dirty="0" smtClean="0">
                          <a:latin typeface="Times New Roman" pitchFamily="18" charset="0"/>
                          <a:cs typeface="Times New Roman" pitchFamily="18" charset="0"/>
                        </a:rPr>
                        <a:t>Unorganized Sector Social Security Scheme (2004)</a:t>
                      </a:r>
                      <a:endParaRPr lang="en-US" sz="1800" b="1" dirty="0">
                        <a:latin typeface="Times New Roman" pitchFamily="18" charset="0"/>
                        <a:cs typeface="Times New Roman" pitchFamily="18" charset="0"/>
                      </a:endParaRPr>
                    </a:p>
                  </a:txBody>
                  <a:tcPr/>
                </a:tc>
                <a:tc>
                  <a:txBody>
                    <a:bodyPr/>
                    <a:lstStyle/>
                    <a:p>
                      <a:pPr>
                        <a:buFont typeface="Arial" pitchFamily="34" charset="0"/>
                        <a:buChar char="•"/>
                      </a:pPr>
                      <a:r>
                        <a:rPr lang="en-US" sz="1800" b="0" dirty="0" smtClean="0">
                          <a:latin typeface="Times New Roman" pitchFamily="18" charset="0"/>
                          <a:cs typeface="Times New Roman" pitchFamily="18" charset="0"/>
                        </a:rPr>
                        <a:t>Voluntary</a:t>
                      </a:r>
                    </a:p>
                    <a:p>
                      <a:pPr>
                        <a:buFont typeface="Arial" pitchFamily="34" charset="0"/>
                        <a:buChar char="•"/>
                      </a:pPr>
                      <a:r>
                        <a:rPr lang="en-US" sz="1800" b="0" dirty="0" smtClean="0">
                          <a:latin typeface="Times New Roman" pitchFamily="18" charset="0"/>
                          <a:cs typeface="Times New Roman" pitchFamily="18" charset="0"/>
                        </a:rPr>
                        <a:t>Age 36-50yrs</a:t>
                      </a:r>
                    </a:p>
                    <a:p>
                      <a:pPr>
                        <a:buFont typeface="Arial" pitchFamily="34" charset="0"/>
                        <a:buChar char="•"/>
                      </a:pPr>
                      <a:r>
                        <a:rPr lang="en-US" sz="1800" b="0" dirty="0" smtClean="0">
                          <a:latin typeface="Times New Roman" pitchFamily="18" charset="0"/>
                          <a:cs typeface="Times New Roman" pitchFamily="18" charset="0"/>
                        </a:rPr>
                        <a:t>Monthly income &lt;</a:t>
                      </a:r>
                      <a:r>
                        <a:rPr lang="en-US" sz="1800" b="0" baseline="0" dirty="0" smtClean="0">
                          <a:latin typeface="Times New Roman" pitchFamily="18" charset="0"/>
                          <a:cs typeface="Times New Roman" pitchFamily="18" charset="0"/>
                        </a:rPr>
                        <a:t> Rs 6500</a:t>
                      </a:r>
                    </a:p>
                  </a:txBody>
                  <a:tcPr/>
                </a:tc>
                <a:tc>
                  <a:txBody>
                    <a:bodyPr/>
                    <a:lstStyle/>
                    <a:p>
                      <a:r>
                        <a:rPr lang="en-US" sz="1800" b="0" dirty="0" smtClean="0">
                          <a:latin typeface="Times New Roman" pitchFamily="18" charset="0"/>
                          <a:cs typeface="Times New Roman" pitchFamily="18" charset="0"/>
                        </a:rPr>
                        <a:t>Income related and flat rate</a:t>
                      </a:r>
                      <a:endParaRPr lang="en-US" sz="1800" b="0" dirty="0">
                        <a:latin typeface="Times New Roman" pitchFamily="18" charset="0"/>
                        <a:cs typeface="Times New Roman" pitchFamily="18" charset="0"/>
                      </a:endParaRPr>
                    </a:p>
                  </a:txBody>
                  <a:tcPr/>
                </a:tc>
                <a:tc>
                  <a:txBody>
                    <a:bodyPr/>
                    <a:lstStyle/>
                    <a:p>
                      <a:r>
                        <a:rPr lang="en-US" sz="1800" b="0" dirty="0" smtClean="0">
                          <a:latin typeface="Times New Roman" pitchFamily="18" charset="0"/>
                          <a:cs typeface="Times New Roman" pitchFamily="18" charset="0"/>
                        </a:rPr>
                        <a:t>Triple Benefit-</a:t>
                      </a:r>
                    </a:p>
                    <a:p>
                      <a:pPr>
                        <a:buFont typeface="Arial" pitchFamily="34" charset="0"/>
                        <a:buChar char="•"/>
                      </a:pPr>
                      <a:r>
                        <a:rPr lang="en-US" sz="1800" b="0" dirty="0" smtClean="0">
                          <a:latin typeface="Times New Roman" pitchFamily="18" charset="0"/>
                          <a:cs typeface="Times New Roman" pitchFamily="18" charset="0"/>
                        </a:rPr>
                        <a:t>Pension scheme</a:t>
                      </a:r>
                    </a:p>
                    <a:p>
                      <a:pPr>
                        <a:buFont typeface="Arial" pitchFamily="34" charset="0"/>
                        <a:buChar char="•"/>
                      </a:pPr>
                      <a:r>
                        <a:rPr kumimoji="0" lang="en-US" sz="1800" b="0" kern="1200" dirty="0" smtClean="0">
                          <a:solidFill>
                            <a:schemeClr val="dk1"/>
                          </a:solidFill>
                          <a:latin typeface="+mn-lt"/>
                          <a:ea typeface="+mn-ea"/>
                          <a:cs typeface="+mn-cs"/>
                        </a:rPr>
                        <a:t>Personal Accident Insurance</a:t>
                      </a:r>
                    </a:p>
                    <a:p>
                      <a:pPr>
                        <a:buFont typeface="Arial" pitchFamily="34" charset="0"/>
                        <a:buChar char="•"/>
                      </a:pPr>
                      <a:r>
                        <a:rPr kumimoji="0" lang="en-US" sz="1800" b="0" kern="1200" dirty="0" smtClean="0">
                          <a:solidFill>
                            <a:schemeClr val="dk1"/>
                          </a:solidFill>
                          <a:latin typeface="+mn-lt"/>
                          <a:ea typeface="+mn-ea"/>
                          <a:cs typeface="+mn-cs"/>
                        </a:rPr>
                        <a:t>Medical Insurance</a:t>
                      </a:r>
                      <a:endParaRPr lang="en-US" sz="1800" b="0" dirty="0">
                        <a:latin typeface="Times New Roman" pitchFamily="18" charset="0"/>
                        <a:cs typeface="Times New Roman" pitchFamily="18" charset="0"/>
                      </a:endParaRPr>
                    </a:p>
                  </a:txBody>
                  <a:tcPr/>
                </a:tc>
              </a:tr>
            </a:tbl>
          </a:graphicData>
        </a:graphic>
      </p:graphicFrame>
      <p:pic>
        <p:nvPicPr>
          <p:cNvPr id="10" name="Picture 2" descr="F:\Seminar\rakesh\social security.9.4.sa\images\20030912008001002.jpg"/>
          <p:cNvPicPr>
            <a:picLocks noChangeAspect="1" noChangeArrowheads="1"/>
          </p:cNvPicPr>
          <p:nvPr/>
        </p:nvPicPr>
        <p:blipFill>
          <a:blip r:embed="rId3" cstate="print"/>
          <a:srcRect/>
          <a:stretch>
            <a:fillRect/>
          </a:stretch>
        </p:blipFill>
        <p:spPr bwMode="auto">
          <a:xfrm>
            <a:off x="7467600" y="-76200"/>
            <a:ext cx="16002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458200" cy="1143000"/>
          </a:xfrm>
        </p:spPr>
        <p:txBody>
          <a:bodyPr/>
          <a:lstStyle/>
          <a:p>
            <a:pPr algn="ctr"/>
            <a:r>
              <a:rPr lang="en-US" sz="2800" b="1" dirty="0" smtClean="0">
                <a:latin typeface="Times New Roman" pitchFamily="18" charset="0"/>
                <a:cs typeface="Times New Roman" pitchFamily="18" charset="0"/>
              </a:rPr>
              <a:t>Unorganized Sector Workers Social Security Bill, 2008</a:t>
            </a:r>
          </a:p>
        </p:txBody>
      </p:sp>
      <p:sp>
        <p:nvSpPr>
          <p:cNvPr id="3" name="Content Placeholder 2"/>
          <p:cNvSpPr>
            <a:spLocks noGrp="1"/>
          </p:cNvSpPr>
          <p:nvPr>
            <p:ph idx="1"/>
          </p:nvPr>
        </p:nvSpPr>
        <p:spPr>
          <a:xfrm>
            <a:off x="0" y="609600"/>
            <a:ext cx="9144000" cy="6248400"/>
          </a:xfrm>
        </p:spPr>
        <p:txBody>
          <a:bodyPr/>
          <a:lstStyle/>
          <a:p>
            <a:endParaRPr lang="en-US"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Establishment of National Social Security Advisory Board and State Social Security Advisory Boards </a:t>
            </a:r>
          </a:p>
          <a:p>
            <a:r>
              <a:rPr lang="en-US" sz="2200" dirty="0" smtClean="0">
                <a:latin typeface="Times New Roman" pitchFamily="18" charset="0"/>
                <a:cs typeface="Times New Roman" pitchFamily="18" charset="0"/>
              </a:rPr>
              <a:t>Benefits shall be admissible to all persons above 14 years of age</a:t>
            </a:r>
          </a:p>
          <a:p>
            <a:r>
              <a:rPr lang="en-US" sz="2200" dirty="0" smtClean="0">
                <a:latin typeface="Times New Roman" pitchFamily="18" charset="0"/>
                <a:cs typeface="Times New Roman" pitchFamily="18" charset="0"/>
              </a:rPr>
              <a:t> Persons are provided with an identity card in the form of a smart card. </a:t>
            </a:r>
          </a:p>
          <a:p>
            <a:r>
              <a:rPr lang="en-US" sz="2200" dirty="0" smtClean="0">
                <a:latin typeface="Times New Roman" pitchFamily="18" charset="0"/>
                <a:cs typeface="Times New Roman" pitchFamily="18" charset="0"/>
              </a:rPr>
              <a:t>11 schemes including the AABY and the Health Insurance Scheme for Unorganized Sector BPL workers.</a:t>
            </a:r>
          </a:p>
          <a:p>
            <a:r>
              <a:rPr lang="en-US" sz="2200" dirty="0" smtClean="0">
                <a:latin typeface="Times New Roman" pitchFamily="18" charset="0"/>
                <a:cs typeface="Times New Roman" pitchFamily="18" charset="0"/>
              </a:rPr>
              <a:t>Benefits:</a:t>
            </a:r>
          </a:p>
          <a:p>
            <a:pPr lvl="1"/>
            <a:r>
              <a:rPr lang="en-US" sz="2200" dirty="0" smtClean="0">
                <a:latin typeface="Times New Roman" pitchFamily="18" charset="0"/>
                <a:cs typeface="Times New Roman" pitchFamily="18" charset="0"/>
              </a:rPr>
              <a:t>life and disability cover, </a:t>
            </a:r>
          </a:p>
          <a:p>
            <a:pPr lvl="1"/>
            <a:r>
              <a:rPr lang="en-US" sz="2200" dirty="0" smtClean="0">
                <a:latin typeface="Times New Roman" pitchFamily="18" charset="0"/>
                <a:cs typeface="Times New Roman" pitchFamily="18" charset="0"/>
              </a:rPr>
              <a:t>health and maternity benefits,</a:t>
            </a:r>
          </a:p>
          <a:p>
            <a:pPr lvl="1"/>
            <a:r>
              <a:rPr lang="en-US" sz="2200" dirty="0" smtClean="0">
                <a:latin typeface="Times New Roman" pitchFamily="18" charset="0"/>
                <a:cs typeface="Times New Roman" pitchFamily="18" charset="0"/>
              </a:rPr>
              <a:t>old age protection, provident fund, </a:t>
            </a:r>
          </a:p>
          <a:p>
            <a:pPr lvl="1"/>
            <a:r>
              <a:rPr lang="en-US" sz="2200" dirty="0" smtClean="0">
                <a:latin typeface="Times New Roman" pitchFamily="18" charset="0"/>
                <a:cs typeface="Times New Roman" pitchFamily="18" charset="0"/>
              </a:rPr>
              <a:t>employment injury benefits, </a:t>
            </a:r>
          </a:p>
          <a:p>
            <a:pPr lvl="1"/>
            <a:r>
              <a:rPr lang="en-US" sz="2200" dirty="0" smtClean="0">
                <a:latin typeface="Times New Roman" pitchFamily="18" charset="0"/>
                <a:cs typeface="Times New Roman" pitchFamily="18" charset="0"/>
              </a:rPr>
              <a:t>Provision of housing, educational schemes for children, skill </a:t>
            </a:r>
            <a:r>
              <a:rPr lang="en-US" sz="2200" dirty="0" err="1" smtClean="0">
                <a:latin typeface="Times New Roman" pitchFamily="18" charset="0"/>
                <a:cs typeface="Times New Roman" pitchFamily="18" charset="0"/>
              </a:rPr>
              <a:t>upgradation</a:t>
            </a:r>
            <a:r>
              <a:rPr lang="en-US" sz="2200" dirty="0" smtClean="0">
                <a:latin typeface="Times New Roman" pitchFamily="18" charset="0"/>
                <a:cs typeface="Times New Roman" pitchFamily="18" charset="0"/>
              </a:rPr>
              <a:t> of workers, funeral assistance, and old age homes. </a:t>
            </a:r>
          </a:p>
          <a:p>
            <a:pPr lvl="1"/>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lstStyle/>
          <a:p>
            <a:pPr algn="ctr"/>
            <a:r>
              <a:rPr lang="en-US" sz="2800" b="1" dirty="0" err="1" smtClean="0">
                <a:latin typeface="Times New Roman" pitchFamily="18" charset="0"/>
                <a:cs typeface="Times New Roman" pitchFamily="18" charset="0"/>
              </a:rPr>
              <a:t>Aam</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Admi</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Bima</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Yojana</a:t>
            </a:r>
            <a:r>
              <a:rPr lang="en-US" sz="2800" b="1" dirty="0" smtClean="0">
                <a:latin typeface="Times New Roman" pitchFamily="18" charset="0"/>
                <a:cs typeface="Times New Roman" pitchFamily="18" charset="0"/>
              </a:rPr>
              <a:t>, 2007</a:t>
            </a:r>
          </a:p>
        </p:txBody>
      </p:sp>
      <p:sp>
        <p:nvSpPr>
          <p:cNvPr id="3" name="Content Placeholder 2"/>
          <p:cNvSpPr>
            <a:spLocks noGrp="1"/>
          </p:cNvSpPr>
          <p:nvPr>
            <p:ph idx="1"/>
          </p:nvPr>
        </p:nvSpPr>
        <p:spPr>
          <a:xfrm>
            <a:off x="0" y="609600"/>
            <a:ext cx="9144000" cy="6248400"/>
          </a:xfrm>
        </p:spPr>
        <p:txBody>
          <a:bodyPr>
            <a:normAutofit/>
          </a:bodyPr>
          <a:lstStyle/>
          <a:p>
            <a:pPr>
              <a:buNone/>
            </a:pPr>
            <a:endParaRPr lang="en-US" sz="2400" dirty="0" smtClean="0"/>
          </a:p>
          <a:p>
            <a:r>
              <a:rPr lang="en-US" sz="2400" dirty="0" smtClean="0"/>
              <a:t>State Government will be the Nodal Agency. </a:t>
            </a:r>
          </a:p>
          <a:p>
            <a:r>
              <a:rPr lang="en-US" sz="2400" dirty="0" smtClean="0"/>
              <a:t>Members of All Rural Landless Households, in the age group of 18–59 years will be eligible. </a:t>
            </a:r>
          </a:p>
          <a:p>
            <a:r>
              <a:rPr lang="en-US" sz="2400" dirty="0" smtClean="0"/>
              <a:t>Premium of Rs 200 per member will be borne by the Centre and States equally. </a:t>
            </a:r>
          </a:p>
          <a:p>
            <a:r>
              <a:rPr lang="en-US" sz="2400" dirty="0" smtClean="0"/>
              <a:t>A sum of Rs 30000 in case of natural death and Rs 75000 in case of accidental death will be payable.</a:t>
            </a:r>
          </a:p>
          <a:p>
            <a:r>
              <a:rPr lang="en-US" sz="2400" dirty="0" smtClean="0"/>
              <a:t>A compensation of Rs 75000 will be payable in case of total permanent disability and of Rs 37500 in case of partial permanent disability. </a:t>
            </a:r>
          </a:p>
          <a:p>
            <a:r>
              <a:rPr lang="en-US" sz="2400" dirty="0" smtClean="0"/>
              <a:t>Provision for the payment of a scholarship of Rs 300 per quarter per child for two children of the beneficiaries studying in 9th to 12th standard for its beneficiaries.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686800" cy="1524000"/>
          </a:xfrm>
        </p:spPr>
        <p:txBody>
          <a:bodyPr/>
          <a:lstStyle/>
          <a:p>
            <a:pPr algn="ctr"/>
            <a:r>
              <a:rPr lang="en-US" sz="2400" dirty="0" err="1" smtClean="0">
                <a:latin typeface="Times New Roman" pitchFamily="18" charset="0"/>
                <a:cs typeface="Times New Roman" pitchFamily="18" charset="0"/>
              </a:rPr>
              <a:t>Rashtriya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Swasthaya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Bima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Yojana</a:t>
            </a:r>
            <a:endParaRPr lang="en-US" sz="2400" dirty="0" smtClean="0">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9144000" cy="6248400"/>
          </a:xfrm>
        </p:spPr>
        <p:txBody>
          <a:bodyPr/>
          <a:lstStyle/>
          <a:p>
            <a:r>
              <a:rPr lang="en-US" sz="2200" smtClean="0">
                <a:latin typeface="Times New Roman" pitchFamily="18" charset="0"/>
                <a:cs typeface="Times New Roman" pitchFamily="18" charset="0"/>
              </a:rPr>
              <a:t>A </a:t>
            </a:r>
            <a:r>
              <a:rPr lang="en-US" sz="2200" dirty="0" smtClean="0">
                <a:latin typeface="Times New Roman" pitchFamily="18" charset="0"/>
                <a:cs typeface="Times New Roman" pitchFamily="18" charset="0"/>
              </a:rPr>
              <a:t>transparent scheme that lists the entitlements, </a:t>
            </a:r>
          </a:p>
          <a:p>
            <a:pPr>
              <a:buNone/>
            </a:pPr>
            <a:r>
              <a:rPr lang="en-US" sz="2200" dirty="0" smtClean="0">
                <a:latin typeface="Times New Roman" pitchFamily="18" charset="0"/>
                <a:cs typeface="Times New Roman" pitchFamily="18" charset="0"/>
              </a:rPr>
              <a:t>    administered through a smart card obviating the need </a:t>
            </a:r>
          </a:p>
          <a:p>
            <a:pPr>
              <a:buNone/>
            </a:pPr>
            <a:r>
              <a:rPr lang="en-US" sz="2200" dirty="0" smtClean="0">
                <a:latin typeface="Times New Roman" pitchFamily="18" charset="0"/>
                <a:cs typeface="Times New Roman" pitchFamily="18" charset="0"/>
              </a:rPr>
              <a:t>    for out of pocket expenses </a:t>
            </a:r>
          </a:p>
          <a:p>
            <a:r>
              <a:rPr lang="en-US" sz="2200" dirty="0" smtClean="0">
                <a:latin typeface="Times New Roman" pitchFamily="18" charset="0"/>
                <a:cs typeface="Times New Roman" pitchFamily="18" charset="0"/>
              </a:rPr>
              <a:t>Covers all BPL unorganized sector workers and their families (of five members),</a:t>
            </a:r>
          </a:p>
          <a:p>
            <a:r>
              <a:rPr lang="en-US" sz="2200" dirty="0" smtClean="0">
                <a:latin typeface="Times New Roman" pitchFamily="18" charset="0"/>
                <a:cs typeface="Times New Roman" pitchFamily="18" charset="0"/>
              </a:rPr>
              <a:t>a smart card will be issued</a:t>
            </a:r>
          </a:p>
          <a:p>
            <a:r>
              <a:rPr lang="en-US" sz="2200" dirty="0" smtClean="0">
                <a:latin typeface="Times New Roman" pitchFamily="18" charset="0"/>
                <a:cs typeface="Times New Roman" pitchFamily="18" charset="0"/>
              </a:rPr>
              <a:t>Beneficiary will be required to pay Rs 30 per annum as registration/ renewal fee.</a:t>
            </a:r>
          </a:p>
          <a:p>
            <a:r>
              <a:rPr lang="en-US" sz="2200" dirty="0" smtClean="0">
                <a:latin typeface="Times New Roman" pitchFamily="18" charset="0"/>
                <a:cs typeface="Times New Roman" pitchFamily="18" charset="0"/>
              </a:rPr>
              <a:t>Prescribed premium of Rs 750 per member-family will be borne by the Central and State Governments in the ratio of 75:25.</a:t>
            </a:r>
          </a:p>
          <a:p>
            <a:r>
              <a:rPr lang="en-US" sz="2200" dirty="0" smtClean="0">
                <a:latin typeface="Times New Roman" pitchFamily="18" charset="0"/>
                <a:cs typeface="Times New Roman" pitchFamily="18" charset="0"/>
              </a:rPr>
              <a:t>Benefits </a:t>
            </a:r>
          </a:p>
          <a:p>
            <a:pPr lvl="1"/>
            <a:r>
              <a:rPr lang="en-US" sz="2200" dirty="0" smtClean="0">
                <a:latin typeface="Times New Roman" pitchFamily="18" charset="0"/>
                <a:cs typeface="Times New Roman" pitchFamily="18" charset="0"/>
              </a:rPr>
              <a:t>cashless attendance to all covered ailments; </a:t>
            </a:r>
          </a:p>
          <a:p>
            <a:pPr lvl="1"/>
            <a:r>
              <a:rPr lang="en-US" sz="2200" dirty="0" smtClean="0">
                <a:latin typeface="Times New Roman" pitchFamily="18" charset="0"/>
                <a:cs typeface="Times New Roman" pitchFamily="18" charset="0"/>
              </a:rPr>
              <a:t>Hospitalization expenses, taking care of most common illnesses, </a:t>
            </a:r>
          </a:p>
          <a:p>
            <a:pPr lvl="1"/>
            <a:r>
              <a:rPr lang="en-US" sz="2200" dirty="0" smtClean="0">
                <a:latin typeface="Times New Roman" pitchFamily="18" charset="0"/>
                <a:cs typeface="Times New Roman" pitchFamily="18" charset="0"/>
              </a:rPr>
              <a:t>all pre-existing diseases to be covered, </a:t>
            </a:r>
          </a:p>
          <a:p>
            <a:pPr lvl="1"/>
            <a:r>
              <a:rPr lang="en-US" sz="2200" dirty="0" smtClean="0">
                <a:latin typeface="Times New Roman" pitchFamily="18" charset="0"/>
                <a:cs typeface="Times New Roman" pitchFamily="18" charset="0"/>
              </a:rPr>
              <a:t> transportation costs subject to prescribed limits payable to the beneficiary.</a:t>
            </a:r>
          </a:p>
          <a:p>
            <a:endParaRPr lang="en-US" sz="2200" dirty="0" smtClean="0">
              <a:latin typeface="Times New Roman" pitchFamily="18" charset="0"/>
              <a:cs typeface="Times New Roman" pitchFamily="18" charset="0"/>
            </a:endParaRPr>
          </a:p>
        </p:txBody>
      </p:sp>
      <p:pic>
        <p:nvPicPr>
          <p:cNvPr id="4" name="Content Placeholder 8" descr="artwork 2.jpg"/>
          <p:cNvPicPr>
            <a:picLocks noChangeAspect="1"/>
          </p:cNvPicPr>
          <p:nvPr/>
        </p:nvPicPr>
        <p:blipFill>
          <a:blip r:embed="rId2" cstate="print"/>
          <a:srcRect/>
          <a:stretch>
            <a:fillRect/>
          </a:stretch>
        </p:blipFill>
        <p:spPr bwMode="auto">
          <a:xfrm>
            <a:off x="6858000" y="152400"/>
            <a:ext cx="22860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686800" cy="1143000"/>
          </a:xfrm>
        </p:spPr>
        <p:txBody>
          <a:bodyPr>
            <a:normAutofit/>
          </a:bodyPr>
          <a:lstStyle/>
          <a:p>
            <a:pPr algn="ctr"/>
            <a:r>
              <a:rPr lang="en-US" sz="2400" b="1" dirty="0" err="1" smtClean="0">
                <a:latin typeface="Times New Roman" pitchFamily="18" charset="0"/>
                <a:cs typeface="Times New Roman" pitchFamily="18" charset="0"/>
              </a:rPr>
              <a:t>Janashree</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Bima</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Yojana</a:t>
            </a:r>
            <a:endParaRPr lang="en-US" sz="2400" b="1" dirty="0" smtClean="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144000" cy="6629400"/>
          </a:xfrm>
        </p:spPr>
        <p:txBody>
          <a:bodyPr/>
          <a:lstStyle/>
          <a:p>
            <a:r>
              <a:rPr lang="en-US" sz="2200" dirty="0" smtClean="0">
                <a:latin typeface="Times New Roman" pitchFamily="18" charset="0"/>
                <a:cs typeface="Times New Roman" pitchFamily="18" charset="0"/>
              </a:rPr>
              <a:t>Earlier Social Security Group Insurance Scheme was available for persons in the age group of 18 to 60 years belonging to unorganized sector</a:t>
            </a:r>
          </a:p>
          <a:p>
            <a:r>
              <a:rPr lang="en-US" sz="2200" dirty="0" err="1" smtClean="0">
                <a:latin typeface="Times New Roman" pitchFamily="18" charset="0"/>
                <a:cs typeface="Times New Roman" pitchFamily="18" charset="0"/>
              </a:rPr>
              <a:t>Janashree</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Bima</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Yojana</a:t>
            </a:r>
            <a:r>
              <a:rPr lang="en-US" sz="2200" dirty="0" smtClean="0">
                <a:latin typeface="Times New Roman" pitchFamily="18" charset="0"/>
                <a:cs typeface="Times New Roman" pitchFamily="18" charset="0"/>
              </a:rPr>
              <a:t> provides insurance cover of Rs 20000 in case of natural death, Rs 50000 in case of death or total permanent disability due to an accident, and Rs 25000 in case of partial disability</a:t>
            </a:r>
          </a:p>
          <a:p>
            <a:r>
              <a:rPr lang="en-US" sz="2200" dirty="0" smtClean="0">
                <a:latin typeface="Times New Roman" pitchFamily="18" charset="0"/>
                <a:cs typeface="Times New Roman" pitchFamily="18" charset="0"/>
              </a:rPr>
              <a:t>Premium is Rs 200 per beneficiary ( 50% of the from the ‘Social Security Fund’ and 50% contributed by the beneficiary/State Government/nodal agency)</a:t>
            </a:r>
          </a:p>
          <a:p>
            <a:r>
              <a:rPr lang="en-US" sz="2200" dirty="0" smtClean="0">
                <a:latin typeface="Times New Roman" pitchFamily="18" charset="0"/>
                <a:cs typeface="Times New Roman" pitchFamily="18" charset="0"/>
              </a:rPr>
              <a:t>Eligibility criteria: </a:t>
            </a:r>
          </a:p>
          <a:p>
            <a:pPr lvl="1"/>
            <a:r>
              <a:rPr lang="en-US" sz="2200" dirty="0" smtClean="0">
                <a:latin typeface="Times New Roman" pitchFamily="18" charset="0"/>
                <a:cs typeface="Times New Roman" pitchFamily="18" charset="0"/>
              </a:rPr>
              <a:t>Persons in the age group of 18 to 60 years </a:t>
            </a:r>
          </a:p>
          <a:p>
            <a:pPr lvl="1"/>
            <a:r>
              <a:rPr lang="en-US" sz="2200" dirty="0" smtClean="0">
                <a:latin typeface="Times New Roman" pitchFamily="18" charset="0"/>
                <a:cs typeface="Times New Roman" pitchFamily="18" charset="0"/>
              </a:rPr>
              <a:t>Living below or marginally above the poverty line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685800"/>
          </a:xfrm>
        </p:spPr>
        <p:txBody>
          <a:bodyPr>
            <a:normAutofit fontScale="90000"/>
          </a:bodyPr>
          <a:lstStyle/>
          <a:p>
            <a:r>
              <a:rPr lang="en-US" sz="2700" b="1" dirty="0" smtClean="0"/>
              <a:t> History</a:t>
            </a:r>
            <a:r>
              <a:rPr lang="en-US" dirty="0" smtClean="0"/>
              <a:t/>
            </a:r>
            <a:br>
              <a:rPr lang="en-US" dirty="0" smtClean="0"/>
            </a:br>
            <a:endParaRPr lang="en-US" dirty="0"/>
          </a:p>
        </p:txBody>
      </p:sp>
      <p:sp>
        <p:nvSpPr>
          <p:cNvPr id="3" name="Content Placeholder 2"/>
          <p:cNvSpPr>
            <a:spLocks noGrp="1"/>
          </p:cNvSpPr>
          <p:nvPr>
            <p:ph idx="1"/>
          </p:nvPr>
        </p:nvSpPr>
        <p:spPr>
          <a:xfrm>
            <a:off x="0" y="457200"/>
            <a:ext cx="9144000" cy="6400800"/>
          </a:xfrm>
        </p:spPr>
        <p:txBody>
          <a:bodyPr>
            <a:noAutofit/>
          </a:bodyPr>
          <a:lstStyle/>
          <a:p>
            <a:r>
              <a:rPr lang="en-US" sz="2200" b="1" dirty="0" smtClean="0"/>
              <a:t>Before Industrial revolution</a:t>
            </a:r>
            <a:endParaRPr lang="en-US" sz="2200" dirty="0" smtClean="0"/>
          </a:p>
          <a:p>
            <a:pPr lvl="0"/>
            <a:r>
              <a:rPr lang="en-US" sz="2200" dirty="0" smtClean="0"/>
              <a:t>Families bore the primary duty of protecting members against starvation  &amp; destitution.  </a:t>
            </a:r>
          </a:p>
          <a:p>
            <a:pPr lvl="0"/>
            <a:r>
              <a:rPr lang="en-US" sz="2200" dirty="0" smtClean="0"/>
              <a:t>Relief of distress by social organizations outside the family was a matter of charity.  </a:t>
            </a:r>
          </a:p>
          <a:p>
            <a:pPr lvl="0"/>
            <a:r>
              <a:rPr lang="en-US" sz="2200" dirty="0" smtClean="0"/>
              <a:t>There was no conception of social assistance as a right.</a:t>
            </a:r>
          </a:p>
          <a:p>
            <a:pPr lvl="0"/>
            <a:r>
              <a:rPr lang="en-US" sz="2200" dirty="0" smtClean="0"/>
              <a:t>"Poor laws" adopted in countries. </a:t>
            </a:r>
          </a:p>
          <a:p>
            <a:pPr lvl="0">
              <a:buNone/>
            </a:pPr>
            <a:endParaRPr lang="en-US" sz="2200" dirty="0" smtClean="0"/>
          </a:p>
          <a:p>
            <a:r>
              <a:rPr lang="en-US" sz="2200" b="1" dirty="0" smtClean="0"/>
              <a:t>The Industrial Revolution (1750)</a:t>
            </a:r>
            <a:endParaRPr lang="en-US" sz="2200" dirty="0" smtClean="0"/>
          </a:p>
          <a:p>
            <a:pPr lvl="0"/>
            <a:r>
              <a:rPr lang="en-US" sz="2200" dirty="0" smtClean="0"/>
              <a:t>Workers and their families were completely dependent for their livelihood on the regular payment of wages</a:t>
            </a:r>
          </a:p>
          <a:p>
            <a:pPr lvl="0"/>
            <a:r>
              <a:rPr lang="en-US" sz="2200" dirty="0" smtClean="0"/>
              <a:t>Large numbers of laborers were frequently unemployed for long periods without any form of insurance.</a:t>
            </a:r>
          </a:p>
          <a:p>
            <a:pPr lvl="0"/>
            <a:r>
              <a:rPr lang="en-US" sz="2200" dirty="0" smtClean="0"/>
              <a:t>Families often ended up living in slums in unsanitary and impoverished conditions</a:t>
            </a:r>
          </a:p>
          <a:p>
            <a:pPr lvl="0"/>
            <a:r>
              <a:rPr lang="en-US" sz="2200" dirty="0" smtClean="0"/>
              <a:t>To protect the urban working classes from destitution, certain protective systems were gradually developed</a:t>
            </a:r>
          </a:p>
          <a:p>
            <a:pPr lvl="0"/>
            <a:endParaRPr lang="en-US" sz="2200" dirty="0" smtClean="0"/>
          </a:p>
          <a:p>
            <a:pPr lvl="0"/>
            <a:endParaRPr lang="en-US" sz="22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153400" cy="685800"/>
          </a:xfrm>
        </p:spPr>
        <p:txBody>
          <a:bodyPr>
            <a:normAutofit/>
          </a:bodyPr>
          <a:lstStyle/>
          <a:p>
            <a:r>
              <a:rPr lang="en-US" sz="2800" dirty="0" smtClean="0"/>
              <a:t>Life Insurance Corporation</a:t>
            </a:r>
            <a:endParaRPr lang="en-US" sz="2800" dirty="0"/>
          </a:p>
        </p:txBody>
      </p:sp>
      <p:sp>
        <p:nvSpPr>
          <p:cNvPr id="5" name="Content Placeholder 4"/>
          <p:cNvSpPr>
            <a:spLocks noGrp="1"/>
          </p:cNvSpPr>
          <p:nvPr>
            <p:ph idx="1"/>
          </p:nvPr>
        </p:nvSpPr>
        <p:spPr>
          <a:xfrm>
            <a:off x="457200" y="914400"/>
            <a:ext cx="8229600" cy="5410200"/>
          </a:xfrm>
        </p:spPr>
        <p:txBody>
          <a:bodyPr>
            <a:normAutofit fontScale="70000" lnSpcReduction="20000"/>
          </a:bodyPr>
          <a:lstStyle/>
          <a:p>
            <a:r>
              <a:rPr lang="en-US" dirty="0" smtClean="0"/>
              <a:t>LIC of India is the only public sector Life Insurance Company in India. </a:t>
            </a:r>
          </a:p>
          <a:p>
            <a:r>
              <a:rPr lang="en-US" dirty="0" smtClean="0"/>
              <a:t>The company was established in September 1956 and is Head Quartered in Mumbai, India which is under taking by Government of India.</a:t>
            </a:r>
          </a:p>
          <a:p>
            <a:r>
              <a:rPr lang="en-US" dirty="0" smtClean="0"/>
              <a:t> It is the largest life insurance company in India with a huge presence in both rural and urban markets. </a:t>
            </a:r>
          </a:p>
          <a:p>
            <a:endParaRPr lang="en-US" dirty="0" smtClean="0"/>
          </a:p>
          <a:p>
            <a:r>
              <a:rPr lang="en-US" dirty="0" smtClean="0"/>
              <a:t>It is the top most leading and famous public sector life insurance company in India.</a:t>
            </a:r>
          </a:p>
          <a:p>
            <a:pPr>
              <a:buNone/>
            </a:pPr>
            <a:endParaRPr lang="en-US" dirty="0" smtClean="0"/>
          </a:p>
          <a:p>
            <a:r>
              <a:rPr lang="en-US" dirty="0" smtClean="0"/>
              <a:t> It provides many different types of </a:t>
            </a:r>
            <a:r>
              <a:rPr lang="en-US" dirty="0" err="1" smtClean="0"/>
              <a:t>lic</a:t>
            </a:r>
            <a:r>
              <a:rPr lang="en-US" dirty="0" smtClean="0"/>
              <a:t> policy to customer needs. More than 200 insurance companies are established in India.</a:t>
            </a:r>
          </a:p>
          <a:p>
            <a:pPr>
              <a:buNone/>
            </a:pPr>
            <a:endParaRPr lang="en-US" dirty="0" smtClean="0"/>
          </a:p>
          <a:p>
            <a:r>
              <a:rPr lang="en-US" dirty="0" smtClean="0"/>
              <a:t>Main objective of is to spread this insurance products all over India particularly in rural areas and economically background classes and to provide financial insurance covers against death at low premium.</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92162"/>
          </a:xfrm>
        </p:spPr>
        <p:txBody>
          <a:bodyPr>
            <a:normAutofit/>
          </a:bodyPr>
          <a:lstStyle/>
          <a:p>
            <a:r>
              <a:rPr lang="en-US" sz="2800" dirty="0" smtClean="0"/>
              <a:t> Rajiv Gandhi </a:t>
            </a:r>
            <a:r>
              <a:rPr lang="en-US" sz="2800" dirty="0" err="1" smtClean="0"/>
              <a:t>Jeevandayee</a:t>
            </a:r>
            <a:r>
              <a:rPr lang="en-US" sz="2800" dirty="0" smtClean="0"/>
              <a:t> </a:t>
            </a:r>
            <a:r>
              <a:rPr lang="en-US" sz="2800" dirty="0" err="1" smtClean="0"/>
              <a:t>Arogya</a:t>
            </a:r>
            <a:r>
              <a:rPr lang="en-US" sz="2800" dirty="0" smtClean="0"/>
              <a:t> </a:t>
            </a:r>
            <a:r>
              <a:rPr lang="en-US" sz="2800" dirty="0" err="1" smtClean="0"/>
              <a:t>Yojana</a:t>
            </a:r>
            <a:r>
              <a:rPr lang="en-US" sz="2800" dirty="0" smtClean="0"/>
              <a:t> (RGJAY)</a:t>
            </a:r>
            <a:endParaRPr lang="en-US" sz="2800" dirty="0"/>
          </a:p>
        </p:txBody>
      </p:sp>
      <p:sp>
        <p:nvSpPr>
          <p:cNvPr id="7" name="Content Placeholder 6"/>
          <p:cNvSpPr>
            <a:spLocks noGrp="1"/>
          </p:cNvSpPr>
          <p:nvPr>
            <p:ph idx="1"/>
          </p:nvPr>
        </p:nvSpPr>
        <p:spPr>
          <a:xfrm>
            <a:off x="0" y="685800"/>
            <a:ext cx="9144000" cy="6172200"/>
          </a:xfrm>
        </p:spPr>
        <p:txBody>
          <a:bodyPr>
            <a:normAutofit/>
          </a:bodyPr>
          <a:lstStyle/>
          <a:p>
            <a:r>
              <a:rPr lang="en-US" sz="2400" dirty="0" smtClean="0"/>
              <a:t>OBJECTIVE: To improve access of Below Poverty Line (BPL) and Above Poverty Line (APL) families </a:t>
            </a:r>
            <a:r>
              <a:rPr lang="en-US" sz="2400" dirty="0" smtClean="0">
                <a:solidFill>
                  <a:srgbClr val="FF0000"/>
                </a:solidFill>
              </a:rPr>
              <a:t>(excluding White Card Holders as defined by Civil Supplies Department)</a:t>
            </a:r>
            <a:r>
              <a:rPr lang="en-US" sz="2400" dirty="0" smtClean="0"/>
              <a:t> to quality medical care for identified </a:t>
            </a:r>
            <a:r>
              <a:rPr lang="en-US" sz="2400" dirty="0" err="1" smtClean="0"/>
              <a:t>speciality</a:t>
            </a:r>
            <a:r>
              <a:rPr lang="en-US" sz="2400" dirty="0" smtClean="0"/>
              <a:t> services requiring hospitalization for surgeries and therapies or consultations through an identified Network of health care providers.</a:t>
            </a:r>
          </a:p>
          <a:p>
            <a:endParaRPr lang="en-US" sz="2400" dirty="0" smtClean="0"/>
          </a:p>
          <a:p>
            <a:r>
              <a:rPr lang="en-US" sz="2400" dirty="0" smtClean="0"/>
              <a:t>SCHEME:</a:t>
            </a:r>
          </a:p>
          <a:p>
            <a:r>
              <a:rPr lang="en-US" sz="2400" dirty="0" smtClean="0"/>
              <a:t>The insurance policy/coverage under the RGJAY can be availed by eligible beneficiary families residing in all the 35 districts of Maharashtra.</a:t>
            </a:r>
          </a:p>
          <a:p>
            <a:endParaRPr lang="en-US" sz="2400" dirty="0" smtClean="0"/>
          </a:p>
          <a:p>
            <a:r>
              <a:rPr lang="en-US" sz="2400" dirty="0" smtClean="0"/>
              <a:t>BENEFITS: The scheme entails around 971 surgeries/therapies/procedures along with 121 follow up packages in following 30 identified specialized categories.</a:t>
            </a:r>
          </a:p>
          <a:p>
            <a:endParaRPr lang="en-US" sz="24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391400" cy="715962"/>
          </a:xfrm>
        </p:spPr>
        <p:txBody>
          <a:bodyPr>
            <a:normAutofit/>
          </a:bodyPr>
          <a:lstStyle/>
          <a:p>
            <a:r>
              <a:rPr lang="en-US" sz="3600" dirty="0" smtClean="0"/>
              <a:t>New initiatives by </a:t>
            </a:r>
            <a:r>
              <a:rPr lang="en-US" sz="3600" dirty="0" err="1" smtClean="0"/>
              <a:t>govt</a:t>
            </a:r>
            <a:endParaRPr lang="en-US" sz="3600" dirty="0"/>
          </a:p>
        </p:txBody>
      </p:sp>
      <p:sp>
        <p:nvSpPr>
          <p:cNvPr id="3" name="Content Placeholder 2"/>
          <p:cNvSpPr>
            <a:spLocks noGrp="1"/>
          </p:cNvSpPr>
          <p:nvPr>
            <p:ph idx="1"/>
          </p:nvPr>
        </p:nvSpPr>
        <p:spPr>
          <a:xfrm>
            <a:off x="0" y="990600"/>
            <a:ext cx="9144000" cy="5867400"/>
          </a:xfrm>
        </p:spPr>
        <p:txBody>
          <a:bodyPr>
            <a:normAutofit/>
          </a:bodyPr>
          <a:lstStyle/>
          <a:p>
            <a:pPr>
              <a:buNone/>
            </a:pPr>
            <a:r>
              <a:rPr lang="en-US" sz="2400" dirty="0" smtClean="0"/>
              <a:t>	</a:t>
            </a:r>
            <a:r>
              <a:rPr lang="en-US" sz="2800" b="1" dirty="0" err="1" smtClean="0"/>
              <a:t>Pradhan</a:t>
            </a:r>
            <a:r>
              <a:rPr lang="en-US" sz="2800" b="1" dirty="0" smtClean="0"/>
              <a:t> </a:t>
            </a:r>
            <a:r>
              <a:rPr lang="en-US" sz="2800" b="1" dirty="0" err="1" smtClean="0"/>
              <a:t>Mantri</a:t>
            </a:r>
            <a:r>
              <a:rPr lang="en-US" sz="2800" b="1" dirty="0" smtClean="0"/>
              <a:t> Jan-</a:t>
            </a:r>
            <a:r>
              <a:rPr lang="en-US" sz="2800" b="1" dirty="0" err="1" smtClean="0"/>
              <a:t>Dhan</a:t>
            </a:r>
            <a:r>
              <a:rPr lang="en-US" sz="2800" b="1" dirty="0" smtClean="0"/>
              <a:t> </a:t>
            </a:r>
            <a:r>
              <a:rPr lang="en-US" sz="2800" b="1" dirty="0" err="1" smtClean="0"/>
              <a:t>Yojana</a:t>
            </a:r>
            <a:endParaRPr lang="en-US" sz="2800" b="1" dirty="0" smtClean="0"/>
          </a:p>
          <a:p>
            <a:pPr>
              <a:buNone/>
            </a:pPr>
            <a:endParaRPr lang="en-US" sz="2400" dirty="0" smtClean="0"/>
          </a:p>
          <a:p>
            <a:r>
              <a:rPr lang="en-US" sz="2400" dirty="0" smtClean="0"/>
              <a:t>Various financial services like availability of savings bank account, access to need based credit, remittances facility, insurance and pension to the excluded sections i.e. weaker sections &amp; low income groups. </a:t>
            </a:r>
          </a:p>
          <a:p>
            <a:r>
              <a:rPr lang="en-US" sz="2400" dirty="0" smtClean="0"/>
              <a:t>Approach to bring about comprehensive financial inclusion of all the households.</a:t>
            </a:r>
          </a:p>
          <a:p>
            <a:r>
              <a:rPr lang="en-US" sz="2400" dirty="0" smtClean="0"/>
              <a:t>Envisages universal access to banking facilities with at least one basic banking account for every household, financial literacy, access to credit, insurance and pension facility.</a:t>
            </a:r>
          </a:p>
          <a:p>
            <a:r>
              <a:rPr lang="en-US" sz="2400" dirty="0" smtClean="0"/>
              <a:t>Also an effort is being made to reach out to the youth to participate.</a:t>
            </a:r>
          </a:p>
          <a:p>
            <a:pPr>
              <a:buNone/>
            </a:pPr>
            <a:endParaRPr lang="en-US" sz="24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i-FI" sz="3200" b="1" dirty="0" smtClean="0"/>
              <a:t>PRADHAN MANTRI SURAKSHA BIMA YOJANA</a:t>
            </a:r>
            <a:endParaRPr lang="en-US" sz="3200" dirty="0"/>
          </a:p>
        </p:txBody>
      </p:sp>
      <p:sp>
        <p:nvSpPr>
          <p:cNvPr id="3" name="Content Placeholder 2"/>
          <p:cNvSpPr>
            <a:spLocks noGrp="1"/>
          </p:cNvSpPr>
          <p:nvPr>
            <p:ph idx="1"/>
          </p:nvPr>
        </p:nvSpPr>
        <p:spPr/>
        <p:txBody>
          <a:bodyPr>
            <a:noAutofit/>
          </a:bodyPr>
          <a:lstStyle/>
          <a:p>
            <a:r>
              <a:rPr lang="en-US" sz="2200" dirty="0" smtClean="0"/>
              <a:t>Yearly scheme,</a:t>
            </a:r>
          </a:p>
          <a:p>
            <a:r>
              <a:rPr lang="en-US" sz="2200" dirty="0" smtClean="0"/>
              <a:t>Accident Insurance Scheme offering accidental death and disability cover for death or disability on account of an accident.</a:t>
            </a:r>
          </a:p>
          <a:p>
            <a:r>
              <a:rPr lang="en-US" sz="2200" dirty="0" smtClean="0"/>
              <a:t>All savings bank account holders in the age 18 to 70 years in participating banks</a:t>
            </a:r>
          </a:p>
          <a:p>
            <a:r>
              <a:rPr lang="en-US" sz="2200" dirty="0" smtClean="0"/>
              <a:t>Death Rs. 2 </a:t>
            </a:r>
            <a:r>
              <a:rPr lang="en-US" sz="2200" dirty="0" err="1" smtClean="0"/>
              <a:t>Lakh</a:t>
            </a:r>
            <a:r>
              <a:rPr lang="en-US" sz="2200" dirty="0" smtClean="0"/>
              <a:t>.</a:t>
            </a:r>
          </a:p>
          <a:p>
            <a:r>
              <a:rPr lang="en-US" sz="2200" dirty="0" smtClean="0"/>
              <a:t>Total and irrecoverable loss of both eyes or loss of use of both hands or feet or loss of sight of one eye and loss of use of hand or foot Rs. 2 </a:t>
            </a:r>
            <a:r>
              <a:rPr lang="en-US" sz="2200" dirty="0" err="1" smtClean="0"/>
              <a:t>Lakh</a:t>
            </a:r>
            <a:endParaRPr lang="en-US" sz="2200" dirty="0" smtClean="0"/>
          </a:p>
          <a:p>
            <a:r>
              <a:rPr lang="en-US" sz="2200" dirty="0" smtClean="0"/>
              <a:t>Total and irrecoverable loss of sight of one eye or loss of use of one hand or foot Rs. 1 </a:t>
            </a:r>
            <a:r>
              <a:rPr lang="en-US" sz="2200" dirty="0" err="1" smtClean="0"/>
              <a:t>Lakh</a:t>
            </a:r>
            <a:endParaRPr lang="en-US" sz="2200" dirty="0" smtClean="0"/>
          </a:p>
          <a:p>
            <a:endParaRPr lang="en-US" sz="2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3867"/>
            <a:ext cx="8229600" cy="914400"/>
          </a:xfrm>
        </p:spPr>
        <p:txBody>
          <a:bodyPr>
            <a:normAutofit/>
          </a:bodyPr>
          <a:lstStyle/>
          <a:p>
            <a:r>
              <a:rPr lang="en-IN" sz="3600" dirty="0" smtClean="0"/>
              <a:t>Atal pension </a:t>
            </a:r>
            <a:r>
              <a:rPr lang="en-IN" sz="3600" dirty="0" err="1"/>
              <a:t>Y</a:t>
            </a:r>
            <a:r>
              <a:rPr lang="en-IN" sz="3600" dirty="0" err="1" smtClean="0"/>
              <a:t>ojana</a:t>
            </a:r>
            <a:endParaRPr lang="en-IN" sz="3600" dirty="0"/>
          </a:p>
        </p:txBody>
      </p:sp>
      <p:sp>
        <p:nvSpPr>
          <p:cNvPr id="3" name="Content Placeholder 2"/>
          <p:cNvSpPr>
            <a:spLocks noGrp="1"/>
          </p:cNvSpPr>
          <p:nvPr>
            <p:ph idx="1"/>
          </p:nvPr>
        </p:nvSpPr>
        <p:spPr>
          <a:xfrm>
            <a:off x="228600" y="914400"/>
            <a:ext cx="8763000" cy="5638800"/>
          </a:xfrm>
        </p:spPr>
        <p:txBody>
          <a:bodyPr>
            <a:normAutofit/>
          </a:bodyPr>
          <a:lstStyle/>
          <a:p>
            <a:r>
              <a:rPr lang="en-IN" sz="2400" dirty="0"/>
              <a:t>Atal Pension </a:t>
            </a:r>
            <a:r>
              <a:rPr lang="en-IN" sz="2400" dirty="0" err="1"/>
              <a:t>Yojana</a:t>
            </a:r>
            <a:r>
              <a:rPr lang="en-IN" sz="2400" dirty="0"/>
              <a:t> was announced in 2015-16 </a:t>
            </a:r>
            <a:r>
              <a:rPr lang="en-IN" sz="2400" dirty="0" smtClean="0"/>
              <a:t>focussing </a:t>
            </a:r>
            <a:r>
              <a:rPr lang="en-IN" sz="2400" dirty="0"/>
              <a:t>on all citizens </a:t>
            </a:r>
            <a:r>
              <a:rPr lang="en-IN" sz="2400" dirty="0" smtClean="0"/>
              <a:t>(18-40 yrs) in </a:t>
            </a:r>
            <a:r>
              <a:rPr lang="en-IN" sz="2400" dirty="0"/>
              <a:t>the unorganized </a:t>
            </a:r>
            <a:r>
              <a:rPr lang="en-IN" sz="2400" dirty="0" smtClean="0"/>
              <a:t>sector.</a:t>
            </a:r>
          </a:p>
          <a:p>
            <a:r>
              <a:rPr lang="en-IN" sz="2400" dirty="0" smtClean="0"/>
              <a:t>To </a:t>
            </a:r>
            <a:r>
              <a:rPr lang="en-IN" sz="2400" dirty="0"/>
              <a:t>address the longevity risks among the workers </a:t>
            </a:r>
            <a:r>
              <a:rPr lang="en-IN" sz="2400" dirty="0" smtClean="0"/>
              <a:t>and </a:t>
            </a:r>
            <a:r>
              <a:rPr lang="en-IN" sz="2400" dirty="0"/>
              <a:t>to encourage the workers </a:t>
            </a:r>
            <a:r>
              <a:rPr lang="en-IN" sz="2400" dirty="0" smtClean="0"/>
              <a:t>to </a:t>
            </a:r>
            <a:r>
              <a:rPr lang="en-IN" sz="2400" dirty="0"/>
              <a:t>voluntarily save for their retirement </a:t>
            </a:r>
            <a:r>
              <a:rPr lang="en-IN" sz="2400" dirty="0" smtClean="0"/>
              <a:t>budget.</a:t>
            </a:r>
          </a:p>
          <a:p>
            <a:r>
              <a:rPr lang="en-IN" sz="2400" dirty="0"/>
              <a:t>The benefit of minimum pension would be guaranteed by the </a:t>
            </a:r>
            <a:r>
              <a:rPr lang="en-IN" sz="2400" dirty="0" smtClean="0"/>
              <a:t>GoI on payment of certain fixed amount by the beneficiary.</a:t>
            </a:r>
          </a:p>
          <a:p>
            <a:r>
              <a:rPr lang="en-IN" sz="2400" dirty="0"/>
              <a:t>GoI will also co-contribute 50% of the subscriber’s contribution or </a:t>
            </a:r>
            <a:r>
              <a:rPr lang="en-IN" sz="2400" dirty="0" err="1"/>
              <a:t>Rs</a:t>
            </a:r>
            <a:r>
              <a:rPr lang="en-IN" sz="2400" dirty="0"/>
              <a:t>. 1000 per annum, whichever is </a:t>
            </a:r>
            <a:r>
              <a:rPr lang="en-IN" sz="2400" dirty="0" smtClean="0"/>
              <a:t>lower for </a:t>
            </a:r>
            <a:r>
              <a:rPr lang="en-IN" sz="2400" dirty="0"/>
              <a:t>those </a:t>
            </a:r>
            <a:r>
              <a:rPr lang="en-IN" sz="2400" dirty="0" smtClean="0"/>
              <a:t>not </a:t>
            </a:r>
            <a:r>
              <a:rPr lang="en-IN" sz="2400" dirty="0"/>
              <a:t>covered by any Statutory Social Security Schemes and is not income tax payer. </a:t>
            </a:r>
            <a:endParaRPr lang="en-IN" sz="2400" dirty="0" smtClean="0"/>
          </a:p>
          <a:p>
            <a:r>
              <a:rPr lang="en-IN" sz="2400" dirty="0"/>
              <a:t>All bank account holders may join </a:t>
            </a:r>
            <a:r>
              <a:rPr lang="en-IN" sz="2400" dirty="0" smtClean="0"/>
              <a:t>APY.</a:t>
            </a:r>
            <a:endParaRPr lang="en-IN" sz="2400" dirty="0"/>
          </a:p>
        </p:txBody>
      </p:sp>
    </p:spTree>
    <p:extLst>
      <p:ext uri="{BB962C8B-B14F-4D97-AF65-F5344CB8AC3E}">
        <p14:creationId xmlns="" xmlns:p14="http://schemas.microsoft.com/office/powerpoint/2010/main" val="174053735"/>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pPr lvl="0"/>
            <a:r>
              <a:rPr lang="en-US" sz="2800" dirty="0" smtClean="0"/>
              <a:t>NGO involved in Social security</a:t>
            </a:r>
            <a:br>
              <a:rPr lang="en-US" sz="2800" dirty="0" smtClean="0"/>
            </a:br>
            <a:endParaRPr lang="en-US" sz="2800" dirty="0"/>
          </a:p>
        </p:txBody>
      </p:sp>
      <p:sp>
        <p:nvSpPr>
          <p:cNvPr id="3" name="Content Placeholder 2"/>
          <p:cNvSpPr>
            <a:spLocks noGrp="1"/>
          </p:cNvSpPr>
          <p:nvPr>
            <p:ph idx="1"/>
          </p:nvPr>
        </p:nvSpPr>
        <p:spPr>
          <a:xfrm>
            <a:off x="0" y="762000"/>
            <a:ext cx="9144000" cy="6096000"/>
          </a:xfrm>
        </p:spPr>
        <p:txBody>
          <a:bodyPr>
            <a:noAutofit/>
          </a:bodyPr>
          <a:lstStyle/>
          <a:p>
            <a:pPr>
              <a:buFont typeface="Wingdings" pitchFamily="2" charset="2"/>
              <a:buChar char="Ø"/>
            </a:pPr>
            <a:r>
              <a:rPr lang="en-US" sz="2000" b="1" dirty="0" smtClean="0"/>
              <a:t>Self-Employed Women’s Association (SEWA): </a:t>
            </a:r>
          </a:p>
          <a:p>
            <a:pPr>
              <a:buNone/>
            </a:pPr>
            <a:endParaRPr lang="en-US" sz="2000" dirty="0" smtClean="0"/>
          </a:p>
          <a:p>
            <a:pPr lvl="0"/>
            <a:r>
              <a:rPr lang="en-US" sz="2000" dirty="0" smtClean="0"/>
              <a:t>SEWA a women’s organization, is promoting social security through the formation of co-operatives.  </a:t>
            </a:r>
          </a:p>
          <a:p>
            <a:pPr lvl="0"/>
            <a:r>
              <a:rPr lang="en-US" sz="2000" dirty="0" smtClean="0"/>
              <a:t>It aims to provide need based services to the women on demand and on payment of affordable charges.  </a:t>
            </a:r>
          </a:p>
          <a:p>
            <a:pPr lvl="0"/>
            <a:endParaRPr lang="en-US" sz="2000" dirty="0" smtClean="0"/>
          </a:p>
          <a:p>
            <a:pPr lvl="0"/>
            <a:endParaRPr lang="en-US" sz="2000" dirty="0" smtClean="0"/>
          </a:p>
          <a:p>
            <a:pPr>
              <a:buFont typeface="Wingdings" pitchFamily="2" charset="2"/>
              <a:buChar char="Ø"/>
            </a:pPr>
            <a:r>
              <a:rPr lang="en-US" sz="2000" dirty="0" smtClean="0"/>
              <a:t> </a:t>
            </a:r>
            <a:r>
              <a:rPr lang="en-US" sz="2000" b="1" dirty="0" smtClean="0"/>
              <a:t>Working Women Forum (WWF): </a:t>
            </a:r>
          </a:p>
          <a:p>
            <a:pPr>
              <a:buFont typeface="Wingdings" pitchFamily="2" charset="2"/>
              <a:buChar char="Ø"/>
            </a:pPr>
            <a:endParaRPr lang="en-US" sz="2000" dirty="0" smtClean="0"/>
          </a:p>
          <a:p>
            <a:pPr lvl="0"/>
            <a:r>
              <a:rPr lang="en-US" sz="2000" b="1" dirty="0" smtClean="0"/>
              <a:t> </a:t>
            </a:r>
            <a:r>
              <a:rPr lang="en-US" sz="2000" dirty="0" smtClean="0"/>
              <a:t>The Working Women’s Forum India (WWF) selects and trains women cadres from the poorer </a:t>
            </a:r>
            <a:r>
              <a:rPr lang="en-US" sz="2000" dirty="0" err="1" smtClean="0"/>
              <a:t>neighbourhood</a:t>
            </a:r>
            <a:r>
              <a:rPr lang="en-US" sz="2000" dirty="0" smtClean="0"/>
              <a:t> communities to perform marketable skills in the field of health care to the poor as advocates at the grassroots.</a:t>
            </a:r>
          </a:p>
          <a:p>
            <a:pPr lvl="0"/>
            <a:r>
              <a:rPr lang="en-US" sz="2000" dirty="0" smtClean="0"/>
              <a:t>  </a:t>
            </a:r>
          </a:p>
          <a:p>
            <a:endParaRPr lang="en-US" sz="2000" dirty="0" smtClean="0"/>
          </a:p>
          <a:p>
            <a:pPr lvl="0"/>
            <a:endParaRPr lang="en-US" sz="20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133600" cy="715962"/>
          </a:xfrm>
        </p:spPr>
        <p:txBody>
          <a:bodyPr>
            <a:normAutofit/>
          </a:bodyPr>
          <a:lstStyle/>
          <a:p>
            <a:r>
              <a:rPr lang="en-US" sz="3600" dirty="0" smtClean="0"/>
              <a:t>NGO …..</a:t>
            </a:r>
            <a:endParaRPr lang="en-US" sz="3600" dirty="0"/>
          </a:p>
        </p:txBody>
      </p:sp>
      <p:sp>
        <p:nvSpPr>
          <p:cNvPr id="3" name="Content Placeholder 2"/>
          <p:cNvSpPr>
            <a:spLocks noGrp="1"/>
          </p:cNvSpPr>
          <p:nvPr>
            <p:ph idx="1"/>
          </p:nvPr>
        </p:nvSpPr>
        <p:spPr>
          <a:xfrm>
            <a:off x="457200" y="1295400"/>
            <a:ext cx="8229600" cy="5410200"/>
          </a:xfrm>
        </p:spPr>
        <p:txBody>
          <a:bodyPr>
            <a:normAutofit fontScale="77500" lnSpcReduction="20000"/>
          </a:bodyPr>
          <a:lstStyle/>
          <a:p>
            <a:pPr>
              <a:buFont typeface="Wingdings" pitchFamily="2" charset="2"/>
              <a:buChar char="Ø"/>
            </a:pPr>
            <a:r>
              <a:rPr lang="en-IN" b="1" dirty="0" smtClean="0"/>
              <a:t>KHOJ FOUNDATION (An Education program for street Children)   </a:t>
            </a:r>
            <a:endParaRPr lang="en-US" dirty="0" smtClean="0"/>
          </a:p>
          <a:p>
            <a:pPr lvl="0"/>
            <a:r>
              <a:rPr lang="en-IN" dirty="0" smtClean="0"/>
              <a:t>To enable the children on streets to express their thoughts in writing and comprehend the meaning of what they read</a:t>
            </a:r>
          </a:p>
          <a:p>
            <a:pPr lvl="0"/>
            <a:endParaRPr lang="en-US" dirty="0" smtClean="0"/>
          </a:p>
          <a:p>
            <a:pPr lvl="0"/>
            <a:r>
              <a:rPr lang="en-IN" dirty="0" smtClean="0"/>
              <a:t>To empower the children to explore things in their own right and make decisions which are in harmony with themselves and the society at large.</a:t>
            </a:r>
          </a:p>
          <a:p>
            <a:pPr lvl="0">
              <a:buNone/>
            </a:pPr>
            <a:endParaRPr lang="en-US" dirty="0" smtClean="0"/>
          </a:p>
          <a:p>
            <a:pPr lvl="0"/>
            <a:r>
              <a:rPr lang="en-IN" dirty="0" smtClean="0"/>
              <a:t>To enable children to earn their livelihood with d </a:t>
            </a:r>
            <a:r>
              <a:rPr lang="en-IN" dirty="0" err="1" smtClean="0"/>
              <a:t>ignity</a:t>
            </a:r>
            <a:r>
              <a:rPr lang="en-IN" dirty="0" smtClean="0"/>
              <a:t> by developing skills, abilities and talents to better support themselves and their families. Promote volunteerism and a sense of social responsibility amongst people towards the life of the children on streets. </a:t>
            </a:r>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71500"/>
            <a:ext cx="8229600" cy="571500"/>
          </a:xfrm>
        </p:spPr>
        <p:txBody>
          <a:bodyPr>
            <a:normAutofit fontScale="90000"/>
          </a:bodyPr>
          <a:lstStyle/>
          <a:p>
            <a:endParaRPr lang="en-US" dirty="0"/>
          </a:p>
        </p:txBody>
      </p:sp>
      <p:sp>
        <p:nvSpPr>
          <p:cNvPr id="3" name="Content Placeholder 2"/>
          <p:cNvSpPr>
            <a:spLocks noGrp="1"/>
          </p:cNvSpPr>
          <p:nvPr>
            <p:ph idx="1"/>
          </p:nvPr>
        </p:nvSpPr>
        <p:spPr>
          <a:xfrm>
            <a:off x="304800" y="381000"/>
            <a:ext cx="8610600" cy="5943600"/>
          </a:xfrm>
        </p:spPr>
        <p:txBody>
          <a:bodyPr>
            <a:normAutofit/>
          </a:bodyPr>
          <a:lstStyle/>
          <a:p>
            <a:r>
              <a:rPr lang="en-US" sz="2400" b="1" u="sng" dirty="0" smtClean="0"/>
              <a:t>Social Security in developed country</a:t>
            </a:r>
            <a:endParaRPr lang="en-US" sz="2400" dirty="0" smtClean="0"/>
          </a:p>
          <a:p>
            <a:r>
              <a:rPr lang="en-US" sz="2400" dirty="0" smtClean="0"/>
              <a:t>Most social security systems are linked to wage employment.</a:t>
            </a:r>
            <a:r>
              <a:rPr lang="en-US" sz="2400" b="1" dirty="0" smtClean="0"/>
              <a:t> </a:t>
            </a:r>
            <a:endParaRPr lang="en-US" sz="2400" dirty="0" smtClean="0"/>
          </a:p>
          <a:p>
            <a:r>
              <a:rPr lang="en-US" sz="2400" dirty="0" smtClean="0"/>
              <a:t>Social security schemes exist side by side with various private arrangements made by people to protect themselves against certain contingencies.  These include private savings, private insurance and pension funds.  </a:t>
            </a:r>
          </a:p>
          <a:p>
            <a:pPr>
              <a:buNone/>
            </a:pPr>
            <a:endParaRPr lang="en-US" sz="2400" dirty="0" smtClean="0"/>
          </a:p>
          <a:p>
            <a:r>
              <a:rPr lang="en-US" sz="2400" b="1" dirty="0" smtClean="0"/>
              <a:t>Characteristics:</a:t>
            </a:r>
            <a:r>
              <a:rPr lang="en-US" sz="2400" dirty="0" smtClean="0"/>
              <a:t> </a:t>
            </a:r>
          </a:p>
          <a:p>
            <a:r>
              <a:rPr lang="en-US" sz="2400" dirty="0" err="1" smtClean="0"/>
              <a:t>i</a:t>
            </a:r>
            <a:r>
              <a:rPr lang="en-US" sz="2400" dirty="0" smtClean="0"/>
              <a:t>) Existence of universal social security system </a:t>
            </a:r>
          </a:p>
          <a:p>
            <a:r>
              <a:rPr lang="en-US" sz="2400" dirty="0" smtClean="0"/>
              <a:t>ii) Problem of exit rate from the workplace being higher than the replacement rate. </a:t>
            </a:r>
          </a:p>
          <a:p>
            <a:r>
              <a:rPr lang="en-US" sz="2400" dirty="0" smtClean="0"/>
              <a:t>iii) Most of the workforce is in the organized sector hence a system of pay roll deduction is difficult to apply. </a:t>
            </a:r>
          </a:p>
          <a:p>
            <a:endParaRPr lang="en-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IN" dirty="0" smtClean="0">
                <a:latin typeface="Times New Roman" pitchFamily="18" charset="0"/>
                <a:cs typeface="Times New Roman" pitchFamily="18" charset="0"/>
              </a:rPr>
              <a:t>Challenges </a:t>
            </a:r>
            <a:endParaRPr lang="en-IN" dirty="0"/>
          </a:p>
        </p:txBody>
      </p:sp>
      <p:sp>
        <p:nvSpPr>
          <p:cNvPr id="3" name="Content Placeholder 2"/>
          <p:cNvSpPr>
            <a:spLocks noGrp="1"/>
          </p:cNvSpPr>
          <p:nvPr>
            <p:ph idx="1"/>
          </p:nvPr>
        </p:nvSpPr>
        <p:spPr>
          <a:xfrm>
            <a:off x="304800" y="1219200"/>
            <a:ext cx="8839200" cy="5410200"/>
          </a:xfrm>
        </p:spPr>
        <p:txBody>
          <a:bodyPr>
            <a:normAutofit/>
          </a:bodyPr>
          <a:lstStyle/>
          <a:p>
            <a:pPr>
              <a:lnSpc>
                <a:spcPct val="150000"/>
              </a:lnSpc>
            </a:pPr>
            <a:r>
              <a:rPr lang="en-IN" sz="2000" dirty="0" smtClean="0">
                <a:latin typeface="Times New Roman" pitchFamily="18" charset="0"/>
                <a:cs typeface="Times New Roman" pitchFamily="18" charset="0"/>
              </a:rPr>
              <a:t>Migration — 30 million workers in India are constantly on the move (migrant labour).</a:t>
            </a:r>
          </a:p>
          <a:p>
            <a:pPr>
              <a:lnSpc>
                <a:spcPct val="150000"/>
              </a:lnSpc>
            </a:pPr>
            <a:r>
              <a:rPr lang="en-IN" sz="2000" dirty="0" smtClean="0">
                <a:latin typeface="Times New Roman" pitchFamily="18" charset="0"/>
                <a:cs typeface="Times New Roman" pitchFamily="18" charset="0"/>
              </a:rPr>
              <a:t> Political support is limited in certain areas.</a:t>
            </a:r>
          </a:p>
          <a:p>
            <a:pPr>
              <a:lnSpc>
                <a:spcPct val="150000"/>
              </a:lnSpc>
            </a:pPr>
            <a:r>
              <a:rPr lang="en-IN" sz="2000" dirty="0" smtClean="0">
                <a:latin typeface="Times New Roman" pitchFamily="18" charset="0"/>
                <a:cs typeface="Times New Roman" pitchFamily="18" charset="0"/>
              </a:rPr>
              <a:t>Inadequate laws and legislation.</a:t>
            </a:r>
          </a:p>
          <a:p>
            <a:pPr>
              <a:lnSpc>
                <a:spcPct val="150000"/>
              </a:lnSpc>
            </a:pPr>
            <a:r>
              <a:rPr lang="en-IN" sz="2000" dirty="0" smtClean="0">
                <a:latin typeface="Times New Roman" pitchFamily="18" charset="0"/>
                <a:cs typeface="Times New Roman" pitchFamily="18" charset="0"/>
              </a:rPr>
              <a:t>The poor are unable or unwilling to take up health insurance because of its cost, or lack of perceived benefits </a:t>
            </a:r>
          </a:p>
          <a:p>
            <a:pPr>
              <a:lnSpc>
                <a:spcPct val="150000"/>
              </a:lnSpc>
            </a:pPr>
            <a:r>
              <a:rPr lang="en-IN" sz="2000" dirty="0" smtClean="0">
                <a:latin typeface="Times New Roman" pitchFamily="18" charset="0"/>
                <a:cs typeface="Times New Roman" pitchFamily="18" charset="0"/>
              </a:rPr>
              <a:t>Financial constraints — unorganised workers are low-wage earners.</a:t>
            </a:r>
          </a:p>
          <a:p>
            <a:pPr>
              <a:lnSpc>
                <a:spcPct val="150000"/>
              </a:lnSpc>
            </a:pPr>
            <a:r>
              <a:rPr lang="en-IN" sz="2000" dirty="0" smtClean="0">
                <a:latin typeface="Times New Roman" pitchFamily="18" charset="0"/>
                <a:cs typeface="Times New Roman" pitchFamily="18" charset="0"/>
              </a:rPr>
              <a:t> Gender specific work — women are excluded in most trades in the unorganised sector.</a:t>
            </a:r>
            <a:br>
              <a:rPr lang="en-IN" sz="2000" dirty="0" smtClean="0">
                <a:latin typeface="Times New Roman" pitchFamily="18" charset="0"/>
                <a:cs typeface="Times New Roman" pitchFamily="18" charset="0"/>
              </a:rPr>
            </a:br>
            <a:endParaRPr lang="en-IN" sz="2000" dirty="0" smtClean="0">
              <a:latin typeface="Times New Roman" pitchFamily="18" charset="0"/>
              <a:cs typeface="Times New Roman" pitchFamily="18" charset="0"/>
            </a:endParaRPr>
          </a:p>
          <a:p>
            <a:pPr>
              <a:lnSpc>
                <a:spcPct val="150000"/>
              </a:lnSpc>
            </a:pPr>
            <a:endParaRPr lang="en-IN"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52400"/>
            <a:ext cx="8229600" cy="762000"/>
          </a:xfrm>
        </p:spPr>
        <p:txBody>
          <a:bodyPr/>
          <a:lstStyle/>
          <a:p>
            <a:pPr algn="ctr" eaLnBrk="1" hangingPunct="1"/>
            <a:r>
              <a:rPr lang="en-US" sz="2000" b="1" smtClean="0">
                <a:solidFill>
                  <a:schemeClr val="tx1"/>
                </a:solidFill>
                <a:latin typeface="Times New Roman" pitchFamily="18" charset="0"/>
                <a:cs typeface="Times New Roman" pitchFamily="18" charset="0"/>
              </a:rPr>
              <a:t>References</a:t>
            </a:r>
          </a:p>
        </p:txBody>
      </p:sp>
      <p:sp>
        <p:nvSpPr>
          <p:cNvPr id="25603" name="Content Placeholder 2"/>
          <p:cNvSpPr>
            <a:spLocks noGrp="1"/>
          </p:cNvSpPr>
          <p:nvPr>
            <p:ph idx="1"/>
          </p:nvPr>
        </p:nvSpPr>
        <p:spPr>
          <a:xfrm>
            <a:off x="0" y="762000"/>
            <a:ext cx="9144000" cy="6096000"/>
          </a:xfrm>
        </p:spPr>
        <p:txBody>
          <a:bodyPr>
            <a:normAutofit/>
          </a:bodyPr>
          <a:lstStyle/>
          <a:p>
            <a:r>
              <a:rPr lang="en-US" sz="2000" dirty="0" smtClean="0">
                <a:latin typeface="Times New Roman" pitchFamily="18" charset="0"/>
                <a:cs typeface="Times New Roman" pitchFamily="18" charset="0"/>
              </a:rPr>
              <a:t>Park K. Park’s Textbook of Preventive and social medicine. 23rd edition. </a:t>
            </a:r>
            <a:r>
              <a:rPr lang="en-US" sz="2000" dirty="0" err="1" smtClean="0">
                <a:latin typeface="Times New Roman" pitchFamily="18" charset="0"/>
                <a:cs typeface="Times New Roman" pitchFamily="18" charset="0"/>
              </a:rPr>
              <a:t>Bannout</a:t>
            </a:r>
            <a:r>
              <a:rPr lang="en-US" sz="2000" dirty="0" smtClean="0">
                <a:latin typeface="Times New Roman" pitchFamily="18" charset="0"/>
                <a:cs typeface="Times New Roman" pitchFamily="18" charset="0"/>
              </a:rPr>
              <a:t> publication; Jabalpur: 2015. p.702.</a:t>
            </a:r>
          </a:p>
          <a:p>
            <a:r>
              <a:rPr lang="en-US" sz="2000" dirty="0" smtClean="0">
                <a:latin typeface="Times New Roman" pitchFamily="18" charset="0"/>
                <a:cs typeface="Times New Roman" pitchFamily="18" charset="0"/>
              </a:rPr>
              <a:t>Social Security Online . The Official Website of The U.S Social Security Administration [Online]. [cited 2016 Jan 20]; Available from: </a:t>
            </a:r>
            <a:r>
              <a:rPr lang="en-US" sz="2000" u="sng" dirty="0" smtClean="0">
                <a:latin typeface="Times New Roman" pitchFamily="18" charset="0"/>
                <a:cs typeface="Times New Roman" pitchFamily="18" charset="0"/>
              </a:rPr>
              <a:t>URL: http://www.socialsecurity.gov/</a:t>
            </a:r>
          </a:p>
          <a:p>
            <a:r>
              <a:rPr lang="en-US" sz="2000" dirty="0" smtClean="0">
                <a:latin typeface="Times New Roman" pitchFamily="18" charset="0"/>
                <a:cs typeface="Times New Roman" pitchFamily="18" charset="0"/>
              </a:rPr>
              <a:t>International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Organization [Online]. [cited 2016 Jan 9]; Available from: </a:t>
            </a:r>
            <a:r>
              <a:rPr lang="en-US" sz="2000" u="sng" dirty="0" smtClean="0">
                <a:latin typeface="Times New Roman" pitchFamily="18" charset="0"/>
                <a:cs typeface="Times New Roman" pitchFamily="18" charset="0"/>
              </a:rPr>
              <a:t>URL:http:// www.ilo.org/</a:t>
            </a:r>
          </a:p>
          <a:p>
            <a:r>
              <a:rPr lang="en-US" sz="2000" dirty="0" smtClean="0">
                <a:latin typeface="Times New Roman" pitchFamily="18" charset="0"/>
                <a:cs typeface="Times New Roman" pitchFamily="18" charset="0"/>
              </a:rPr>
              <a:t>Government of India. Ministry of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[Online]. [cited 2016 Jan 6]; Available from: </a:t>
            </a:r>
            <a:r>
              <a:rPr lang="en-US" sz="2000" u="sng" dirty="0" smtClean="0">
                <a:latin typeface="Times New Roman" pitchFamily="18" charset="0"/>
                <a:cs typeface="Times New Roman" pitchFamily="18" charset="0"/>
              </a:rPr>
              <a:t>URL:http://</a:t>
            </a:r>
            <a:r>
              <a:rPr lang="en-US" sz="2000" u="sng" dirty="0" err="1" smtClean="0">
                <a:latin typeface="Times New Roman" pitchFamily="18" charset="0"/>
                <a:cs typeface="Times New Roman" pitchFamily="18" charset="0"/>
              </a:rPr>
              <a:t>www.labour.nic.in</a:t>
            </a:r>
            <a:endParaRPr lang="en-US" sz="2000" u="sng"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Ministry of Rural Development (GOI) [Online]. [cited 2016 Jan 11]; Available from: </a:t>
            </a:r>
            <a:r>
              <a:rPr lang="en-US" sz="2000" u="sng" dirty="0" smtClean="0">
                <a:latin typeface="Times New Roman" pitchFamily="18" charset="0"/>
                <a:cs typeface="Times New Roman" pitchFamily="18" charset="0"/>
                <a:hlinkClick r:id="rId2"/>
              </a:rPr>
              <a:t>URL:http://</a:t>
            </a:r>
            <a:r>
              <a:rPr lang="en-US" sz="2000" u="sng" dirty="0" err="1" smtClean="0">
                <a:latin typeface="Times New Roman" pitchFamily="18" charset="0"/>
                <a:cs typeface="Times New Roman" pitchFamily="18" charset="0"/>
                <a:hlinkClick r:id="rId2"/>
              </a:rPr>
              <a:t>www.rural.nic.in</a:t>
            </a:r>
            <a:endParaRPr lang="en-US" sz="2000" u="sng"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Overview G. Ministry of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and Employment , Government of India. 2016;1–9. </a:t>
            </a:r>
          </a:p>
          <a:p>
            <a:r>
              <a:rPr lang="en-US" sz="2000" dirty="0" smtClean="0">
                <a:latin typeface="Times New Roman" pitchFamily="18" charset="0"/>
                <a:cs typeface="Times New Roman" pitchFamily="18" charset="0"/>
              </a:rPr>
              <a:t>Policy H, Premium S, Payment O, Is W, </a:t>
            </a:r>
            <a:r>
              <a:rPr lang="en-US" sz="2000" dirty="0" err="1" smtClean="0">
                <a:latin typeface="Times New Roman" pitchFamily="18" charset="0"/>
                <a:cs typeface="Times New Roman" pitchFamily="18" charset="0"/>
              </a:rPr>
              <a:t>Nav</a:t>
            </a:r>
            <a:r>
              <a:rPr lang="en-US" sz="2000" dirty="0" smtClean="0">
                <a:latin typeface="Times New Roman" pitchFamily="18" charset="0"/>
                <a:cs typeface="Times New Roman" pitchFamily="18" charset="0"/>
              </a:rPr>
              <a:t> LIC. About LIC – Life Insurance Corporation of India LIC of India Profile. 2016;1–17. </a:t>
            </a:r>
          </a:p>
          <a:p>
            <a:r>
              <a:rPr lang="en-US" sz="2000" dirty="0" smtClean="0">
                <a:latin typeface="Times New Roman" pitchFamily="18" charset="0"/>
                <a:cs typeface="Times New Roman" pitchFamily="18" charset="0"/>
              </a:rPr>
              <a:t>THE EMPLOYEES’ PROVIDENT FUNDS AND MISCELLANEOUS PROVISIONS ACT, 1952 (Act No. 19 of 1952) 4. 1952;1952(19). </a:t>
            </a:r>
          </a:p>
          <a:p>
            <a:r>
              <a:rPr lang="en-US" sz="2000" dirty="0" err="1" smtClean="0">
                <a:latin typeface="Times New Roman" pitchFamily="18" charset="0"/>
                <a:cs typeface="Times New Roman" pitchFamily="18" charset="0"/>
              </a:rPr>
              <a:t>Cghs</a:t>
            </a:r>
            <a:r>
              <a:rPr lang="en-US" sz="2000" dirty="0" smtClean="0">
                <a:latin typeface="Times New Roman" pitchFamily="18" charset="0"/>
                <a:cs typeface="Times New Roman" pitchFamily="18" charset="0"/>
              </a:rPr>
              <a:t> A, Links R, The S, </a:t>
            </a:r>
            <a:r>
              <a:rPr lang="en-US" sz="2000" dirty="0" err="1" smtClean="0">
                <a:latin typeface="Times New Roman" pitchFamily="18" charset="0"/>
                <a:cs typeface="Times New Roman" pitchFamily="18" charset="0"/>
              </a:rPr>
              <a:t>Govt</a:t>
            </a:r>
            <a:r>
              <a:rPr lang="en-US" sz="2000" dirty="0" smtClean="0">
                <a:latin typeface="Times New Roman" pitchFamily="18" charset="0"/>
                <a:cs typeface="Times New Roman" pitchFamily="18" charset="0"/>
              </a:rPr>
              <a:t> C, Scheme H, Beneficiaries C, et al. About CGHS. 2016;20–1. </a:t>
            </a:r>
            <a:endParaRPr lang="en-US"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63000" cy="838200"/>
          </a:xfrm>
        </p:spPr>
        <p:txBody>
          <a:bodyPr/>
          <a:lstStyle/>
          <a:p>
            <a:r>
              <a:rPr lang="en-US" sz="2400" b="1" dirty="0" smtClean="0">
                <a:latin typeface="+mn-lt"/>
              </a:rPr>
              <a:t>History cont….</a:t>
            </a:r>
            <a:endParaRPr lang="en-US" sz="2400" b="1" dirty="0">
              <a:latin typeface="+mn-lt"/>
            </a:endParaRPr>
          </a:p>
        </p:txBody>
      </p:sp>
      <p:sp>
        <p:nvSpPr>
          <p:cNvPr id="3" name="Content Placeholder 2"/>
          <p:cNvSpPr>
            <a:spLocks noGrp="1"/>
          </p:cNvSpPr>
          <p:nvPr>
            <p:ph idx="1"/>
          </p:nvPr>
        </p:nvSpPr>
        <p:spPr>
          <a:xfrm>
            <a:off x="0" y="838200"/>
            <a:ext cx="9144000" cy="5867400"/>
          </a:xfrm>
        </p:spPr>
        <p:txBody>
          <a:bodyPr>
            <a:normAutofit fontScale="85000" lnSpcReduction="20000"/>
          </a:bodyPr>
          <a:lstStyle/>
          <a:p>
            <a:r>
              <a:rPr lang="en-US" sz="2800" b="1" dirty="0" smtClean="0"/>
              <a:t>1883 -1889</a:t>
            </a:r>
            <a:r>
              <a:rPr lang="en-US" sz="2800" dirty="0" smtClean="0"/>
              <a:t>- First broad system of social insurance established by German Chancellor Bismarck </a:t>
            </a:r>
          </a:p>
          <a:p>
            <a:endParaRPr lang="en-US" sz="2800" dirty="0" smtClean="0"/>
          </a:p>
          <a:p>
            <a:r>
              <a:rPr lang="en-US" sz="2800" b="1" dirty="0" smtClean="0"/>
              <a:t>1930-</a:t>
            </a:r>
            <a:r>
              <a:rPr lang="en-US" sz="2800" dirty="0" smtClean="0"/>
              <a:t> Social insurance spread to Latin America, the United States and Canada</a:t>
            </a:r>
          </a:p>
          <a:p>
            <a:endParaRPr lang="en-US" sz="2800" dirty="0" smtClean="0"/>
          </a:p>
          <a:p>
            <a:r>
              <a:rPr lang="en-US" sz="2800" b="1" dirty="0" smtClean="0"/>
              <a:t>1911</a:t>
            </a:r>
            <a:r>
              <a:rPr lang="en-US" sz="2800" dirty="0" smtClean="0"/>
              <a:t>- Contributory system of unemployment insurance introduced in Britain.</a:t>
            </a:r>
          </a:p>
          <a:p>
            <a:endParaRPr lang="en-US" sz="2800" dirty="0" smtClean="0"/>
          </a:p>
          <a:p>
            <a:r>
              <a:rPr lang="en-US" sz="2800" b="1" dirty="0" smtClean="0"/>
              <a:t>1919</a:t>
            </a:r>
            <a:r>
              <a:rPr lang="en-US" sz="2800" dirty="0" smtClean="0"/>
              <a:t> International </a:t>
            </a:r>
            <a:r>
              <a:rPr lang="en-US" sz="2800" dirty="0" err="1" smtClean="0"/>
              <a:t>Labour</a:t>
            </a:r>
            <a:r>
              <a:rPr lang="en-US" sz="2800" dirty="0" smtClean="0"/>
              <a:t> </a:t>
            </a:r>
            <a:r>
              <a:rPr lang="en-US" sz="2800" dirty="0" err="1" smtClean="0"/>
              <a:t>Organisation</a:t>
            </a:r>
            <a:r>
              <a:rPr lang="en-US" sz="2800" dirty="0" smtClean="0"/>
              <a:t> (ILO) established. India becomes one of the permanent, non elective and founding members among the ten industrially important countries. It has Convention No. 102 on Social Security.</a:t>
            </a:r>
          </a:p>
          <a:p>
            <a:pPr>
              <a:buNone/>
            </a:pPr>
            <a:endParaRPr lang="en-US" sz="2800" dirty="0" smtClean="0"/>
          </a:p>
          <a:p>
            <a:r>
              <a:rPr lang="en-US" sz="2800" b="1" dirty="0" smtClean="0"/>
              <a:t>1935-</a:t>
            </a:r>
            <a:r>
              <a:rPr lang="en-US" sz="2800" dirty="0" smtClean="0"/>
              <a:t> Social Security Act introduced in USA  to meet the risks of old age, death, disability and unemployment.  The main emphasis to promote the security of workers through social insurance</a:t>
            </a:r>
          </a:p>
          <a:p>
            <a:endParaRPr lang="en-US" sz="2800"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History cont…..</a:t>
            </a:r>
            <a:endParaRPr lang="en-US" sz="3200"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b="1" dirty="0" smtClean="0"/>
              <a:t>1923</a:t>
            </a:r>
            <a:r>
              <a:rPr lang="en-US" dirty="0" smtClean="0"/>
              <a:t> - Workmen's compensation act</a:t>
            </a:r>
          </a:p>
          <a:p>
            <a:r>
              <a:rPr lang="en-US" b="1" dirty="0" smtClean="0"/>
              <a:t>1948</a:t>
            </a:r>
            <a:r>
              <a:rPr lang="en-US" dirty="0" smtClean="0"/>
              <a:t> - Employees' state insurance </a:t>
            </a:r>
          </a:p>
          <a:p>
            <a:r>
              <a:rPr lang="en-US" b="1" dirty="0" smtClean="0"/>
              <a:t>1952</a:t>
            </a:r>
            <a:r>
              <a:rPr lang="en-US" dirty="0" smtClean="0"/>
              <a:t> - Employees' provident funds, with amendments</a:t>
            </a:r>
          </a:p>
          <a:p>
            <a:r>
              <a:rPr lang="en-US" b="1" dirty="0" smtClean="0"/>
              <a:t>1972</a:t>
            </a:r>
            <a:r>
              <a:rPr lang="en-US" dirty="0" smtClean="0"/>
              <a:t>- Payment of gratuity</a:t>
            </a:r>
          </a:p>
          <a:p>
            <a:r>
              <a:rPr lang="en-US" b="1" dirty="0" smtClean="0"/>
              <a:t>1976</a:t>
            </a:r>
            <a:r>
              <a:rPr lang="en-US" dirty="0" smtClean="0"/>
              <a:t> -Employees' deposit-linked insurance</a:t>
            </a:r>
          </a:p>
          <a:p>
            <a:r>
              <a:rPr lang="en-US" b="1" dirty="0" smtClean="0"/>
              <a:t>1995 </a:t>
            </a:r>
            <a:r>
              <a:rPr lang="en-US" dirty="0" smtClean="0"/>
              <a:t>- Employees' pension scheme</a:t>
            </a:r>
          </a:p>
          <a:p>
            <a:r>
              <a:rPr lang="en-US" b="1" dirty="0" smtClean="0"/>
              <a:t>1995 </a:t>
            </a:r>
            <a:r>
              <a:rPr lang="en-US" dirty="0" smtClean="0"/>
              <a:t>-National social assistance program </a:t>
            </a:r>
          </a:p>
          <a:p>
            <a:r>
              <a:rPr lang="en-US" b="1" dirty="0" smtClean="0"/>
              <a:t>2007-</a:t>
            </a:r>
            <a:r>
              <a:rPr lang="en-US" dirty="0" smtClean="0"/>
              <a:t> National Social Security Bill</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533400"/>
          </a:xfrm>
          <a:solidFill>
            <a:schemeClr val="bg1"/>
          </a:solidFill>
        </p:spPr>
        <p:txBody>
          <a:bodyPr>
            <a:normAutofit/>
          </a:bodyPr>
          <a:lstStyle/>
          <a:p>
            <a:r>
              <a:rPr lang="en-US" sz="2800" b="1" u="sng" dirty="0" smtClean="0"/>
              <a:t>Definition of social security</a:t>
            </a:r>
            <a:endParaRPr lang="en-US" sz="2800" dirty="0"/>
          </a:p>
        </p:txBody>
      </p:sp>
      <p:sp>
        <p:nvSpPr>
          <p:cNvPr id="3" name="Content Placeholder 2"/>
          <p:cNvSpPr>
            <a:spLocks noGrp="1"/>
          </p:cNvSpPr>
          <p:nvPr>
            <p:ph idx="1"/>
          </p:nvPr>
        </p:nvSpPr>
        <p:spPr>
          <a:xfrm>
            <a:off x="0" y="914400"/>
            <a:ext cx="9144000" cy="5943600"/>
          </a:xfrm>
          <a:solidFill>
            <a:schemeClr val="bg1"/>
          </a:solidFill>
        </p:spPr>
        <p:txBody>
          <a:bodyPr>
            <a:noAutofit/>
          </a:bodyPr>
          <a:lstStyle/>
          <a:p>
            <a:pPr marL="342900" lvl="1" indent="-342900">
              <a:buFont typeface="Arial" pitchFamily="34" charset="0"/>
              <a:buChar char="•"/>
            </a:pPr>
            <a:endParaRPr lang="en-US" dirty="0" smtClean="0">
              <a:latin typeface="Times New Roman" pitchFamily="18" charset="0"/>
              <a:cs typeface="Times New Roman" pitchFamily="18" charset="0"/>
            </a:endParaRPr>
          </a:p>
          <a:p>
            <a:pPr marL="342900" lvl="1" indent="-342900">
              <a:buFont typeface="Arial" pitchFamily="34" charset="0"/>
              <a:buChar char="•"/>
            </a:pPr>
            <a:endParaRPr lang="en-US" dirty="0" smtClean="0">
              <a:latin typeface="Times New Roman" pitchFamily="18" charset="0"/>
              <a:cs typeface="Times New Roman" pitchFamily="18" charset="0"/>
            </a:endParaRPr>
          </a:p>
          <a:p>
            <a:pPr marL="342900" lvl="1" indent="-342900">
              <a:buFont typeface="Arial" pitchFamily="34" charset="0"/>
              <a:buChar char="•"/>
            </a:pPr>
            <a:r>
              <a:rPr lang="en-US" dirty="0" smtClean="0">
                <a:latin typeface="Times New Roman" pitchFamily="18" charset="0"/>
                <a:cs typeface="Times New Roman" pitchFamily="18" charset="0"/>
              </a:rPr>
              <a:t>The protection which society provides for its members through a series of  public measure, against the economic and social distress that otherwise  would be caused by the stoppage or substantial reduction of earning  resulting from sickness, maternity, employment injury, unemployment, invalidity, old age and death (ILO,1984)</a:t>
            </a:r>
            <a:endParaRPr lang="en-US" i="1" dirty="0" smtClean="0">
              <a:solidFill>
                <a:schemeClr val="accent2">
                  <a:lumMod val="50000"/>
                </a:schemeClr>
              </a:solidFill>
            </a:endParaRPr>
          </a:p>
          <a:p>
            <a:pPr>
              <a:buNone/>
            </a:pPr>
            <a:r>
              <a:rPr lang="en-US" sz="2800" i="1" dirty="0" smtClean="0">
                <a:solidFill>
                  <a:schemeClr val="accent2">
                    <a:lumMod val="50000"/>
                  </a:schemeClr>
                </a:solidFill>
              </a:rPr>
              <a:t>	</a:t>
            </a:r>
            <a:r>
              <a:rPr lang="en-US" sz="2800" dirty="0" smtClean="0"/>
              <a:t/>
            </a:r>
            <a:br>
              <a:rPr lang="en-US" sz="2800" dirty="0" smtClean="0"/>
            </a:br>
            <a:endParaRPr lang="en-US" sz="2800" dirty="0" smtClean="0"/>
          </a:p>
          <a:p>
            <a:endParaRPr lang="en-US" sz="2800" i="1" dirty="0" smtClean="0">
              <a:solidFill>
                <a:schemeClr val="accent2">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2400" i="1" dirty="0" smtClean="0">
                <a:solidFill>
                  <a:srgbClr val="C00000"/>
                </a:solidFill>
              </a:rPr>
              <a:t> </a:t>
            </a:r>
            <a:r>
              <a:rPr lang="en-US" sz="2400" dirty="0" smtClean="0"/>
              <a:t>Why do we need social security?</a:t>
            </a:r>
            <a:br>
              <a:rPr lang="en-US" sz="2400" dirty="0" smtClean="0"/>
            </a:br>
            <a:endParaRPr lang="en-US" sz="2400" dirty="0"/>
          </a:p>
        </p:txBody>
      </p:sp>
      <p:sp>
        <p:nvSpPr>
          <p:cNvPr id="3" name="Content Placeholder 2"/>
          <p:cNvSpPr>
            <a:spLocks noGrp="1"/>
          </p:cNvSpPr>
          <p:nvPr>
            <p:ph idx="1"/>
          </p:nvPr>
        </p:nvSpPr>
        <p:spPr>
          <a:xfrm>
            <a:off x="0" y="838200"/>
            <a:ext cx="9144000" cy="6019800"/>
          </a:xfrm>
        </p:spPr>
        <p:txBody>
          <a:bodyPr>
            <a:noAutofit/>
          </a:bodyPr>
          <a:lstStyle/>
          <a:p>
            <a:r>
              <a:rPr lang="en-US" sz="2100" dirty="0" smtClean="0"/>
              <a:t>Social Security protects not just the subscriber but </a:t>
            </a:r>
            <a:r>
              <a:rPr lang="en-US" sz="2100" dirty="0" smtClean="0"/>
              <a:t>also entire </a:t>
            </a:r>
            <a:r>
              <a:rPr lang="en-US" sz="2100" dirty="0" smtClean="0"/>
              <a:t>family by giving benefit packages in financial security and health care. </a:t>
            </a:r>
          </a:p>
          <a:p>
            <a:endParaRPr lang="en-US" sz="2100" dirty="0" smtClean="0"/>
          </a:p>
          <a:p>
            <a:r>
              <a:rPr lang="en-US" sz="2100" dirty="0" smtClean="0"/>
              <a:t>Social Security schemes are designed to guarantee at least long-term sustenance to families when the earning member retires, dies or suffers a disability.</a:t>
            </a:r>
          </a:p>
          <a:p>
            <a:endParaRPr lang="en-US" sz="2100" dirty="0" smtClean="0"/>
          </a:p>
          <a:p>
            <a:r>
              <a:rPr lang="en-US" sz="2100" dirty="0" smtClean="0"/>
              <a:t> Thus the main strength of the Social Security system is that it acts as a facilitator - it helps people to plan their own future through insurance and assistance. </a:t>
            </a:r>
          </a:p>
          <a:p>
            <a:endParaRPr lang="en-US" sz="2100" dirty="0" smtClean="0"/>
          </a:p>
          <a:p>
            <a:r>
              <a:rPr lang="en-US" sz="2100" dirty="0" smtClean="0"/>
              <a:t>Thus, social security is a comprehensive approach designed to prevent deprivation, assure the individual of a basic minimum income for himself and his dependents and to protect the individual from any uncertainties.</a:t>
            </a:r>
          </a:p>
          <a:p>
            <a:pPr>
              <a:buNone/>
            </a:pPr>
            <a:endParaRPr lang="en-US" sz="2100" dirty="0" smtClean="0"/>
          </a:p>
          <a:p>
            <a:r>
              <a:rPr lang="en-US" sz="2100" dirty="0" smtClean="0"/>
              <a:t>The success of Social Security schemes however requires the active support and involvement of employees and employers.</a:t>
            </a:r>
          </a:p>
          <a:p>
            <a:endParaRPr lang="en-US" sz="2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2800" dirty="0" smtClean="0"/>
              <a:t>Who needs social security?</a:t>
            </a:r>
            <a:endParaRPr lang="en-US" sz="2800" dirty="0"/>
          </a:p>
        </p:txBody>
      </p:sp>
      <p:sp>
        <p:nvSpPr>
          <p:cNvPr id="3" name="Content Placeholder 2"/>
          <p:cNvSpPr>
            <a:spLocks noGrp="1"/>
          </p:cNvSpPr>
          <p:nvPr>
            <p:ph idx="1"/>
          </p:nvPr>
        </p:nvSpPr>
        <p:spPr>
          <a:xfrm>
            <a:off x="0" y="838200"/>
            <a:ext cx="9144000" cy="6019800"/>
          </a:xfrm>
        </p:spPr>
        <p:txBody>
          <a:bodyPr>
            <a:normAutofit/>
          </a:bodyPr>
          <a:lstStyle/>
          <a:p>
            <a:pPr>
              <a:buNone/>
            </a:pPr>
            <a:r>
              <a:rPr lang="en-US" dirty="0" smtClean="0"/>
              <a:t>	</a:t>
            </a:r>
            <a:r>
              <a:rPr lang="en-US" sz="2000" dirty="0" smtClean="0"/>
              <a:t>The common problems during which one needs support are</a:t>
            </a:r>
          </a:p>
          <a:p>
            <a:pPr>
              <a:buNone/>
            </a:pPr>
            <a:r>
              <a:rPr lang="en-US" sz="2000" dirty="0" smtClean="0"/>
              <a:t> </a:t>
            </a:r>
          </a:p>
          <a:p>
            <a:pPr lvl="0"/>
            <a:r>
              <a:rPr lang="en-US" sz="2000" dirty="0" smtClean="0"/>
              <a:t>Old age</a:t>
            </a:r>
          </a:p>
          <a:p>
            <a:pPr lvl="0"/>
            <a:endParaRPr lang="en-US" sz="2000" dirty="0" smtClean="0"/>
          </a:p>
          <a:p>
            <a:pPr lvl="0"/>
            <a:r>
              <a:rPr lang="en-US" sz="2000" dirty="0" smtClean="0"/>
              <a:t>Marriage </a:t>
            </a:r>
          </a:p>
          <a:p>
            <a:pPr lvl="0"/>
            <a:endParaRPr lang="en-US" sz="2000" dirty="0" smtClean="0"/>
          </a:p>
          <a:p>
            <a:pPr lvl="0"/>
            <a:r>
              <a:rPr lang="en-US" sz="2000" dirty="0" smtClean="0"/>
              <a:t>Maternity</a:t>
            </a:r>
          </a:p>
          <a:p>
            <a:pPr lvl="0"/>
            <a:endParaRPr lang="en-US" sz="2000" dirty="0" smtClean="0"/>
          </a:p>
          <a:p>
            <a:pPr lvl="0"/>
            <a:r>
              <a:rPr lang="en-US" sz="2000" dirty="0" smtClean="0"/>
              <a:t>Sickness  </a:t>
            </a:r>
          </a:p>
          <a:p>
            <a:pPr lvl="0"/>
            <a:endParaRPr lang="en-US" sz="2000" dirty="0" smtClean="0"/>
          </a:p>
          <a:p>
            <a:pPr lvl="0"/>
            <a:r>
              <a:rPr lang="en-US" sz="2000" dirty="0" smtClean="0"/>
              <a:t>Invalidity</a:t>
            </a:r>
          </a:p>
          <a:p>
            <a:pPr lvl="0"/>
            <a:endParaRPr lang="en-US" sz="2000" dirty="0" smtClean="0"/>
          </a:p>
          <a:p>
            <a:pPr lvl="0"/>
            <a:r>
              <a:rPr lang="en-US" sz="2000" dirty="0" smtClean="0"/>
              <a:t>Employment Injury</a:t>
            </a:r>
          </a:p>
          <a:p>
            <a:pPr lvl="0"/>
            <a:endParaRPr lang="en-US" sz="2000" dirty="0" smtClean="0"/>
          </a:p>
          <a:p>
            <a:pPr lvl="0"/>
            <a:r>
              <a:rPr lang="en-US" sz="2000" dirty="0" smtClean="0"/>
              <a:t>Death</a:t>
            </a: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92162"/>
          </a:xfrm>
          <a:solidFill>
            <a:schemeClr val="bg1"/>
          </a:solidFill>
        </p:spPr>
        <p:txBody>
          <a:bodyPr>
            <a:normAutofit/>
          </a:bodyPr>
          <a:lstStyle/>
          <a:p>
            <a:r>
              <a:rPr lang="en-US" sz="2400" b="1" dirty="0" smtClean="0"/>
              <a:t>Principles of Social Security</a:t>
            </a:r>
            <a:endParaRPr lang="en-US" sz="2400" dirty="0"/>
          </a:p>
        </p:txBody>
      </p:sp>
      <p:sp>
        <p:nvSpPr>
          <p:cNvPr id="3" name="Content Placeholder 2"/>
          <p:cNvSpPr>
            <a:spLocks noGrp="1"/>
          </p:cNvSpPr>
          <p:nvPr>
            <p:ph idx="1"/>
          </p:nvPr>
        </p:nvSpPr>
        <p:spPr>
          <a:xfrm>
            <a:off x="0" y="685800"/>
            <a:ext cx="9144000" cy="6172200"/>
          </a:xfrm>
          <a:solidFill>
            <a:schemeClr val="bg1"/>
          </a:solidFill>
        </p:spPr>
        <p:style>
          <a:lnRef idx="2">
            <a:schemeClr val="accent6"/>
          </a:lnRef>
          <a:fillRef idx="1">
            <a:schemeClr val="lt1"/>
          </a:fillRef>
          <a:effectRef idx="0">
            <a:schemeClr val="accent6"/>
          </a:effectRef>
          <a:fontRef idx="minor">
            <a:schemeClr val="dk1"/>
          </a:fontRef>
        </p:style>
        <p:txBody>
          <a:bodyPr>
            <a:noAutofit/>
          </a:bodyPr>
          <a:lstStyle/>
          <a:p>
            <a:pPr lvl="0"/>
            <a:r>
              <a:rPr lang="en-US" sz="2400" dirty="0" smtClean="0"/>
              <a:t>Universality- Coverage of whole population</a:t>
            </a:r>
          </a:p>
          <a:p>
            <a:pPr lvl="0"/>
            <a:endParaRPr lang="en-US" sz="2400" dirty="0" smtClean="0"/>
          </a:p>
          <a:p>
            <a:pPr lvl="0"/>
            <a:r>
              <a:rPr lang="en-US" sz="2400" dirty="0" smtClean="0"/>
              <a:t>Comprehensiveness- Coverage of maximum contingencies</a:t>
            </a:r>
          </a:p>
          <a:p>
            <a:pPr lvl="0"/>
            <a:endParaRPr lang="en-US" sz="2400" dirty="0" smtClean="0"/>
          </a:p>
          <a:p>
            <a:pPr lvl="0"/>
            <a:r>
              <a:rPr lang="en-US" sz="2400" dirty="0" smtClean="0"/>
              <a:t> </a:t>
            </a:r>
            <a:r>
              <a:rPr lang="en-US" sz="2400" dirty="0" smtClean="0"/>
              <a:t>Benefit should be adequate and appropriate </a:t>
            </a:r>
          </a:p>
          <a:p>
            <a:pPr lvl="0"/>
            <a:endParaRPr lang="en-US" sz="2400" dirty="0" smtClean="0"/>
          </a:p>
          <a:p>
            <a:pPr lvl="0"/>
            <a:r>
              <a:rPr lang="en-US" sz="2400" dirty="0" smtClean="0"/>
              <a:t> Benefits should be secure and non-discriminatory</a:t>
            </a:r>
          </a:p>
          <a:p>
            <a:pPr lvl="0"/>
            <a:endParaRPr lang="en-US" sz="2400" dirty="0" smtClean="0"/>
          </a:p>
          <a:p>
            <a:pPr lvl="0"/>
            <a:r>
              <a:rPr lang="en-US" sz="2400" dirty="0" smtClean="0"/>
              <a:t> Transparent and sound administration</a:t>
            </a:r>
          </a:p>
          <a:p>
            <a:pPr lvl="0"/>
            <a:endParaRPr lang="en-US" sz="2400" dirty="0" smtClean="0"/>
          </a:p>
          <a:p>
            <a:pPr lvl="0"/>
            <a:r>
              <a:rPr lang="en-US" sz="2400" dirty="0" smtClean="0"/>
              <a:t> A strong role for the social partners.</a:t>
            </a:r>
            <a:r>
              <a:rPr lang="en-US" sz="2400" i="1" dirty="0" smtClean="0"/>
              <a:t>  </a:t>
            </a:r>
          </a:p>
          <a:p>
            <a:pPr lvl="0"/>
            <a:endParaRPr lang="en-US" sz="2400" dirty="0" smtClean="0"/>
          </a:p>
          <a:p>
            <a:pPr lvl="0"/>
            <a:r>
              <a:rPr lang="en-US" sz="2400" dirty="0" smtClean="0"/>
              <a:t>Tripartite Administration- Contribution by employee, employer, state</a:t>
            </a:r>
          </a:p>
          <a:p>
            <a:pPr>
              <a:buNone/>
            </a:pPr>
            <a:endParaRPr lang="en-US" sz="2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1090</TotalTime>
  <Words>3401</Words>
  <Application>Microsoft Office PowerPoint</Application>
  <PresentationFormat>On-screen Show (4:3)</PresentationFormat>
  <Paragraphs>491</Paragraphs>
  <Slides>39</Slides>
  <Notes>4</Notes>
  <HiddenSlides>1</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Social Security</vt:lpstr>
      <vt:lpstr>Framework </vt:lpstr>
      <vt:lpstr> History </vt:lpstr>
      <vt:lpstr>History cont….</vt:lpstr>
      <vt:lpstr>History cont…..</vt:lpstr>
      <vt:lpstr>Definition of social security</vt:lpstr>
      <vt:lpstr> Why do we need social security? </vt:lpstr>
      <vt:lpstr>Who needs social security?</vt:lpstr>
      <vt:lpstr>Principles of Social Security</vt:lpstr>
      <vt:lpstr>Approaches to social security</vt:lpstr>
      <vt:lpstr>Social security acts in India </vt:lpstr>
      <vt:lpstr> Workforce in India   </vt:lpstr>
      <vt:lpstr>   SOCIAL SECURITY FOR ORGANISED SECTOR </vt:lpstr>
      <vt:lpstr>Slide 14</vt:lpstr>
      <vt:lpstr>Slide 15</vt:lpstr>
      <vt:lpstr>Slide 16</vt:lpstr>
      <vt:lpstr>Slide 17</vt:lpstr>
      <vt:lpstr>Slide 18</vt:lpstr>
      <vt:lpstr>Slide 19</vt:lpstr>
      <vt:lpstr>Slide 20</vt:lpstr>
      <vt:lpstr>Slide 21</vt:lpstr>
      <vt:lpstr>Unorganised Sector </vt:lpstr>
      <vt:lpstr>The existing social security arrangements in the unorganised sector  </vt:lpstr>
      <vt:lpstr>Social security for workers (Unorganized sector)</vt:lpstr>
      <vt:lpstr>Social security for workers  (Unorganized sector)</vt:lpstr>
      <vt:lpstr>Unorganized Sector Workers Social Security Bill, 2008</vt:lpstr>
      <vt:lpstr>Aam Admi Bima Yojana, 2007</vt:lpstr>
      <vt:lpstr>Rashtriya Swasthaya Bima Yojana</vt:lpstr>
      <vt:lpstr>Janashree Bima Yojana</vt:lpstr>
      <vt:lpstr>Life Insurance Corporation</vt:lpstr>
      <vt:lpstr> Rajiv Gandhi Jeevandayee Arogya Yojana (RGJAY)</vt:lpstr>
      <vt:lpstr>New initiatives by govt</vt:lpstr>
      <vt:lpstr>PRADHAN MANTRI SURAKSHA BIMA YOJANA</vt:lpstr>
      <vt:lpstr>Atal pension Yojana</vt:lpstr>
      <vt:lpstr>NGO involved in Social security </vt:lpstr>
      <vt:lpstr>NGO …..</vt:lpstr>
      <vt:lpstr>Slide 37</vt:lpstr>
      <vt:lpstr>Challenges </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trisha</dc:creator>
  <cp:lastModifiedBy>sam</cp:lastModifiedBy>
  <cp:revision>162</cp:revision>
  <dcterms:created xsi:type="dcterms:W3CDTF">2006-08-16T00:00:00Z</dcterms:created>
  <dcterms:modified xsi:type="dcterms:W3CDTF">2016-01-22T09:24:06Z</dcterms:modified>
</cp:coreProperties>
</file>